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46"/>
  </p:notesMasterIdLst>
  <p:sldIdLst>
    <p:sldId id="295" r:id="rId4"/>
    <p:sldId id="296" r:id="rId5"/>
    <p:sldId id="297" r:id="rId6"/>
    <p:sldId id="285" r:id="rId7"/>
    <p:sldId id="298" r:id="rId8"/>
    <p:sldId id="287" r:id="rId9"/>
    <p:sldId id="299" r:id="rId10"/>
    <p:sldId id="288" r:id="rId11"/>
    <p:sldId id="300" r:id="rId12"/>
    <p:sldId id="289" r:id="rId13"/>
    <p:sldId id="301" r:id="rId14"/>
    <p:sldId id="290" r:id="rId15"/>
    <p:sldId id="302" r:id="rId16"/>
    <p:sldId id="291" r:id="rId17"/>
    <p:sldId id="303" r:id="rId18"/>
    <p:sldId id="292" r:id="rId19"/>
    <p:sldId id="304" r:id="rId20"/>
    <p:sldId id="293" r:id="rId21"/>
    <p:sldId id="305" r:id="rId22"/>
    <p:sldId id="294" r:id="rId23"/>
    <p:sldId id="306" r:id="rId24"/>
    <p:sldId id="282" r:id="rId25"/>
    <p:sldId id="307" r:id="rId26"/>
    <p:sldId id="280" r:id="rId27"/>
    <p:sldId id="308" r:id="rId28"/>
    <p:sldId id="281" r:id="rId29"/>
    <p:sldId id="314" r:id="rId30"/>
    <p:sldId id="322" r:id="rId31"/>
    <p:sldId id="323" r:id="rId32"/>
    <p:sldId id="324" r:id="rId33"/>
    <p:sldId id="316" r:id="rId34"/>
    <p:sldId id="317" r:id="rId35"/>
    <p:sldId id="318" r:id="rId36"/>
    <p:sldId id="325" r:id="rId37"/>
    <p:sldId id="315" r:id="rId38"/>
    <p:sldId id="309" r:id="rId39"/>
    <p:sldId id="283" r:id="rId40"/>
    <p:sldId id="310" r:id="rId41"/>
    <p:sldId id="271" r:id="rId42"/>
    <p:sldId id="311" r:id="rId43"/>
    <p:sldId id="272" r:id="rId44"/>
    <p:sldId id="261" r:id="rId4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0472" autoAdjust="0"/>
    <p:restoredTop sz="94660"/>
  </p:normalViewPr>
  <p:slideViewPr>
    <p:cSldViewPr>
      <p:cViewPr>
        <p:scale>
          <a:sx n="70" d="100"/>
          <a:sy n="70" d="100"/>
        </p:scale>
        <p:origin x="-114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pivotSource>
    <c:name>[Hoja de cálculo en 20121114_pantallas_animacionesAlvaro.pptx (Recuperado)]Hoja2!Tabla dinámica1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</c:pivotFmt>
      <c:pivotFmt>
        <c:idx val="2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L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L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7.525831939055859E-2"/>
          <c:y val="5.560707287343198E-2"/>
          <c:w val="0.95980560062720244"/>
          <c:h val="0.85003085895912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Hoja2!$B$4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7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19050" cmpd="sng">
                <a:solidFill>
                  <a:srgbClr val="FF0000"/>
                </a:solidFill>
                <a:prstDash val="dashDot"/>
                <a:tailEnd type="stealth"/>
              </a:ln>
              <a:effectLst/>
            </c:spPr>
            <c:trendlineType val="linear"/>
            <c:dispRSqr val="0"/>
            <c:dispEq val="0"/>
          </c:trendline>
          <c:cat>
            <c:strRef>
              <c:f>Hoja2!$A$5:$A$16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strCache>
            </c:strRef>
          </c:cat>
          <c:val>
            <c:numRef>
              <c:f>Hoja2!$B$5:$B$16</c:f>
              <c:numCache>
                <c:formatCode>General</c:formatCode>
                <c:ptCount val="11"/>
                <c:pt idx="0">
                  <c:v>7</c:v>
                </c:pt>
                <c:pt idx="1">
                  <c:v>25</c:v>
                </c:pt>
                <c:pt idx="2">
                  <c:v>38</c:v>
                </c:pt>
                <c:pt idx="3">
                  <c:v>27</c:v>
                </c:pt>
                <c:pt idx="4">
                  <c:v>12</c:v>
                </c:pt>
                <c:pt idx="5">
                  <c:v>36</c:v>
                </c:pt>
                <c:pt idx="6">
                  <c:v>41</c:v>
                </c:pt>
                <c:pt idx="7">
                  <c:v>60</c:v>
                </c:pt>
                <c:pt idx="8">
                  <c:v>27</c:v>
                </c:pt>
                <c:pt idx="9">
                  <c:v>57</c:v>
                </c:pt>
                <c:pt idx="1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40672"/>
        <c:axId val="36459584"/>
      </c:barChart>
      <c:catAx>
        <c:axId val="35740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L"/>
          </a:p>
        </c:txPr>
        <c:crossAx val="36459584"/>
        <c:crosses val="autoZero"/>
        <c:auto val="1"/>
        <c:lblAlgn val="ctr"/>
        <c:lblOffset val="100"/>
        <c:noMultiLvlLbl val="0"/>
      </c:catAx>
      <c:valAx>
        <c:axId val="36459584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L"/>
          </a:p>
        </c:txPr>
        <c:crossAx val="357406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pivotSource>
    <c:name>[Hoja de cálculo en 20121114_pantallas_animacionesAlvaro.pptx (Recuperado)]Hoja4!Tabla dinámica2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L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L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L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7.7068344195323421E-2"/>
          <c:y val="7.2530321776073922E-2"/>
          <c:w val="0.90016599216168047"/>
          <c:h val="0.80520079269359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Hoja4!$B$3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19050">
                <a:solidFill>
                  <a:srgbClr val="FF0000"/>
                </a:solidFill>
                <a:prstDash val="dashDot"/>
                <a:tailEnd type="stealth"/>
              </a:ln>
            </c:spPr>
            <c:trendlineType val="linear"/>
            <c:dispRSqr val="0"/>
            <c:dispEq val="0"/>
          </c:trendline>
          <c:cat>
            <c:strRef>
              <c:f>Hoja4!$A$4:$A$15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strCache>
            </c:strRef>
          </c:cat>
          <c:val>
            <c:numRef>
              <c:f>Hoja4!$B$4:$B$15</c:f>
              <c:numCache>
                <c:formatCode>General</c:formatCode>
                <c:ptCount val="11"/>
                <c:pt idx="0">
                  <c:v>38</c:v>
                </c:pt>
                <c:pt idx="1">
                  <c:v>38</c:v>
                </c:pt>
                <c:pt idx="2">
                  <c:v>54</c:v>
                </c:pt>
                <c:pt idx="3">
                  <c:v>45</c:v>
                </c:pt>
                <c:pt idx="4">
                  <c:v>35</c:v>
                </c:pt>
                <c:pt idx="5">
                  <c:v>45</c:v>
                </c:pt>
                <c:pt idx="6">
                  <c:v>34</c:v>
                </c:pt>
                <c:pt idx="7">
                  <c:v>31</c:v>
                </c:pt>
                <c:pt idx="8">
                  <c:v>23</c:v>
                </c:pt>
                <c:pt idx="9">
                  <c:v>50</c:v>
                </c:pt>
                <c:pt idx="10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41184"/>
        <c:axId val="36461312"/>
      </c:barChart>
      <c:catAx>
        <c:axId val="35741184"/>
        <c:scaling>
          <c:orientation val="minMax"/>
        </c:scaling>
        <c:delete val="0"/>
        <c:axPos val="b"/>
        <c:majorTickMark val="none"/>
        <c:minorTickMark val="none"/>
        <c:tickLblPos val="nextTo"/>
        <c:crossAx val="36461312"/>
        <c:crosses val="autoZero"/>
        <c:auto val="1"/>
        <c:lblAlgn val="ctr"/>
        <c:lblOffset val="100"/>
        <c:noMultiLvlLbl val="0"/>
      </c:catAx>
      <c:valAx>
        <c:axId val="3646131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crossAx val="35741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700"/>
      </a:pPr>
      <a:endParaRPr lang="es-CL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pivotSource>
    <c:name>[Hoja de cálculo en 20121113_pantallas_animacionesV3.pptx]Hoja4!Tabla dinámica2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</c:pivotFmts>
    <c:view3D>
      <c:rotX val="15"/>
      <c:rotY val="50"/>
      <c:depthPercent val="25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621705468671822E-2"/>
          <c:y val="1.8231262446176712E-2"/>
          <c:w val="0.92186651356537952"/>
          <c:h val="0.90222988044063479"/>
        </c:manualLayout>
      </c:layout>
      <c:line3DChart>
        <c:grouping val="standard"/>
        <c:varyColors val="0"/>
        <c:ser>
          <c:idx val="0"/>
          <c:order val="0"/>
          <c:tx>
            <c:strRef>
              <c:f>Hoja4!$B$3</c:f>
              <c:strCache>
                <c:ptCount val="1"/>
                <c:pt idx="0">
                  <c:v>Total</c:v>
                </c:pt>
              </c:strCache>
            </c:strRef>
          </c:tx>
          <c:dLbls>
            <c:delete val="1"/>
          </c:dLbls>
          <c:cat>
            <c:multiLvlStrRef>
              <c:f>Hoja4!$A$4:$A$31</c:f>
              <c:multiLvlStrCache>
                <c:ptCount val="24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5</c:v>
                  </c:pt>
                  <c:pt idx="9">
                    <c:v>6</c:v>
                  </c:pt>
                  <c:pt idx="10">
                    <c:v>7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  <c:pt idx="21">
                    <c:v>9</c:v>
                  </c:pt>
                  <c:pt idx="22">
                    <c:v>10</c:v>
                  </c:pt>
                  <c:pt idx="23">
                    <c:v>11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13">
                    <c:v>2012</c:v>
                  </c:pt>
                </c:lvl>
              </c:multiLvlStrCache>
            </c:multiLvlStrRef>
          </c:cat>
          <c:val>
            <c:numRef>
              <c:f>Hoja4!$B$4:$B$31</c:f>
              <c:numCache>
                <c:formatCode>General</c:formatCode>
                <c:ptCount val="24"/>
                <c:pt idx="0">
                  <c:v>3</c:v>
                </c:pt>
                <c:pt idx="1">
                  <c:v>2</c:v>
                </c:pt>
                <c:pt idx="2">
                  <c:v>11</c:v>
                </c:pt>
                <c:pt idx="3">
                  <c:v>21</c:v>
                </c:pt>
                <c:pt idx="4">
                  <c:v>16</c:v>
                </c:pt>
                <c:pt idx="5">
                  <c:v>6</c:v>
                </c:pt>
                <c:pt idx="6">
                  <c:v>17</c:v>
                </c:pt>
                <c:pt idx="7">
                  <c:v>8</c:v>
                </c:pt>
                <c:pt idx="8">
                  <c:v>15</c:v>
                </c:pt>
                <c:pt idx="9">
                  <c:v>11</c:v>
                </c:pt>
                <c:pt idx="10">
                  <c:v>8</c:v>
                </c:pt>
                <c:pt idx="11">
                  <c:v>13</c:v>
                </c:pt>
                <c:pt idx="12">
                  <c:v>15</c:v>
                </c:pt>
                <c:pt idx="13">
                  <c:v>38</c:v>
                </c:pt>
                <c:pt idx="14">
                  <c:v>38</c:v>
                </c:pt>
                <c:pt idx="15">
                  <c:v>54</c:v>
                </c:pt>
                <c:pt idx="16">
                  <c:v>45</c:v>
                </c:pt>
                <c:pt idx="17">
                  <c:v>35</c:v>
                </c:pt>
                <c:pt idx="18">
                  <c:v>45</c:v>
                </c:pt>
                <c:pt idx="19">
                  <c:v>34</c:v>
                </c:pt>
                <c:pt idx="20">
                  <c:v>31</c:v>
                </c:pt>
                <c:pt idx="21">
                  <c:v>23</c:v>
                </c:pt>
                <c:pt idx="22">
                  <c:v>50</c:v>
                </c:pt>
                <c:pt idx="23">
                  <c:v>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36779008"/>
        <c:axId val="36334976"/>
        <c:axId val="33215744"/>
      </c:line3DChart>
      <c:catAx>
        <c:axId val="367790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majorTickMark val="none"/>
        <c:minorTickMark val="none"/>
        <c:tickLblPos val="nextTo"/>
        <c:crossAx val="36334976"/>
        <c:crosses val="autoZero"/>
        <c:auto val="1"/>
        <c:lblAlgn val="ctr"/>
        <c:lblOffset val="100"/>
        <c:noMultiLvlLbl val="0"/>
      </c:catAx>
      <c:valAx>
        <c:axId val="363349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6779008"/>
        <c:crosses val="autoZero"/>
        <c:crossBetween val="between"/>
      </c:valAx>
      <c:serAx>
        <c:axId val="33215744"/>
        <c:scaling>
          <c:orientation val="minMax"/>
        </c:scaling>
        <c:delete val="0"/>
        <c:axPos val="b"/>
        <c:majorTickMark val="out"/>
        <c:minorTickMark val="none"/>
        <c:tickLblPos val="nextTo"/>
        <c:crossAx val="36334976"/>
        <c:crosses val="autoZero"/>
      </c:ser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txPr>
    <a:bodyPr/>
    <a:lstStyle/>
    <a:p>
      <a:pPr>
        <a:defRPr sz="700"/>
      </a:pPr>
      <a:endParaRPr lang="es-CL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83E8E5-0CE7-4824-BD8C-C91621CF9FB7}" type="doc">
      <dgm:prSet loTypeId="urn:microsoft.com/office/officeart/2005/8/layout/hProcess7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3FB77AA2-2862-4270-BE67-5028F1BB5DE9}">
      <dgm:prSet phldrT="[Texto]"/>
      <dgm:spPr>
        <a:xfrm>
          <a:off x="632" y="0"/>
          <a:ext cx="2723780" cy="2274912"/>
        </a:xfrm>
        <a:prstGeom prst="roundRect">
          <a:avLst>
            <a:gd name="adj" fmla="val 5000"/>
          </a:avLst>
        </a:prstGeom>
        <a:gradFill rotWithShape="0">
          <a:gsLst>
            <a:gs pos="0">
              <a:srgbClr val="DAEDE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DAEDE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DAEDE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CL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Proveedor de Servicios</a:t>
          </a:r>
          <a:endParaRPr lang="es-CL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0E19DAA6-9E16-42A9-8E63-250D49106C91}" type="parTrans" cxnId="{79962BE4-8A64-4BDE-8FF0-02EB9D0BCD82}">
      <dgm:prSet/>
      <dgm:spPr/>
      <dgm:t>
        <a:bodyPr/>
        <a:lstStyle/>
        <a:p>
          <a:endParaRPr lang="es-CL"/>
        </a:p>
      </dgm:t>
    </dgm:pt>
    <dgm:pt modelId="{0427177B-3670-4FF1-982F-B80137A2AC3F}" type="sibTrans" cxnId="{79962BE4-8A64-4BDE-8FF0-02EB9D0BCD82}">
      <dgm:prSet/>
      <dgm:spPr/>
      <dgm:t>
        <a:bodyPr/>
        <a:lstStyle/>
        <a:p>
          <a:endParaRPr lang="es-CL"/>
        </a:p>
      </dgm:t>
    </dgm:pt>
    <dgm:pt modelId="{4E02AB71-37C2-4712-A545-515D80CFCAA1}">
      <dgm:prSet phldrT="[Texto]"/>
      <dgm:spPr>
        <a:xfrm>
          <a:off x="545389" y="0"/>
          <a:ext cx="2029216" cy="2274912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es-CL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Plataforma</a:t>
          </a:r>
        </a:p>
        <a:p>
          <a:endParaRPr lang="es-CL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BFF471BC-C5BA-4B54-94C5-6ED0A2607283}" type="parTrans" cxnId="{94419A41-C00B-4E8A-91E2-77846A9FA412}">
      <dgm:prSet/>
      <dgm:spPr/>
      <dgm:t>
        <a:bodyPr/>
        <a:lstStyle/>
        <a:p>
          <a:endParaRPr lang="es-CL"/>
        </a:p>
      </dgm:t>
    </dgm:pt>
    <dgm:pt modelId="{A3E86CE7-A48C-41FA-9CC8-7A379D390592}" type="sibTrans" cxnId="{94419A41-C00B-4E8A-91E2-77846A9FA412}">
      <dgm:prSet/>
      <dgm:spPr/>
      <dgm:t>
        <a:bodyPr/>
        <a:lstStyle/>
        <a:p>
          <a:endParaRPr lang="es-CL"/>
        </a:p>
      </dgm:t>
    </dgm:pt>
    <dgm:pt modelId="{FA297BA1-3860-43CE-BDBF-8524FD1A85D3}">
      <dgm:prSet phldrT="[Texto]"/>
      <dgm:spPr>
        <a:xfrm>
          <a:off x="2836851" y="0"/>
          <a:ext cx="2723780" cy="2274912"/>
        </a:xfrm>
        <a:prstGeom prst="roundRect">
          <a:avLst>
            <a:gd name="adj" fmla="val 5000"/>
          </a:avLst>
        </a:prstGeom>
        <a:gradFill rotWithShape="0">
          <a:gsLst>
            <a:gs pos="0">
              <a:srgbClr val="DAEDEF">
                <a:hueOff val="1628512"/>
                <a:satOff val="5598"/>
                <a:lumOff val="-26863"/>
                <a:alphaOff val="0"/>
                <a:tint val="50000"/>
                <a:satMod val="300000"/>
              </a:srgbClr>
            </a:gs>
            <a:gs pos="35000">
              <a:srgbClr val="DAEDEF">
                <a:hueOff val="1628512"/>
                <a:satOff val="5598"/>
                <a:lumOff val="-26863"/>
                <a:alphaOff val="0"/>
                <a:tint val="37000"/>
                <a:satMod val="300000"/>
              </a:srgbClr>
            </a:gs>
            <a:gs pos="100000">
              <a:srgbClr val="DAEDEF">
                <a:hueOff val="1628512"/>
                <a:satOff val="5598"/>
                <a:lumOff val="-26863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CL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Servicios de Monitoreo</a:t>
          </a:r>
          <a:endParaRPr lang="es-CL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5BB3199A-B8EB-49EF-B33C-F89780384C34}" type="parTrans" cxnId="{1E43F2FD-FC78-4C26-9572-B7FCCD997FF1}">
      <dgm:prSet/>
      <dgm:spPr/>
      <dgm:t>
        <a:bodyPr/>
        <a:lstStyle/>
        <a:p>
          <a:endParaRPr lang="es-CL"/>
        </a:p>
      </dgm:t>
    </dgm:pt>
    <dgm:pt modelId="{53D39DB9-6D5E-4B38-BC89-8B141861216B}" type="sibTrans" cxnId="{1E43F2FD-FC78-4C26-9572-B7FCCD997FF1}">
      <dgm:prSet/>
      <dgm:spPr/>
      <dgm:t>
        <a:bodyPr/>
        <a:lstStyle/>
        <a:p>
          <a:endParaRPr lang="es-CL"/>
        </a:p>
      </dgm:t>
    </dgm:pt>
    <dgm:pt modelId="{92C098CE-253D-471A-ACA9-D760CB5C7BFD}">
      <dgm:prSet phldrT="[Texto]"/>
      <dgm:spPr>
        <a:xfrm>
          <a:off x="3381607" y="0"/>
          <a:ext cx="2029216" cy="2274912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es-CL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Monitoreo</a:t>
          </a:r>
        </a:p>
        <a:p>
          <a:endParaRPr lang="es-CL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0C615F48-C67A-4FC4-B844-B04AE3327A05}" type="parTrans" cxnId="{25B13C37-21EF-4C68-BCA8-F7E67D196520}">
      <dgm:prSet/>
      <dgm:spPr/>
      <dgm:t>
        <a:bodyPr/>
        <a:lstStyle/>
        <a:p>
          <a:endParaRPr lang="es-CL"/>
        </a:p>
      </dgm:t>
    </dgm:pt>
    <dgm:pt modelId="{A7EE295B-8A8D-4EF6-B5C7-36C57A31FC30}" type="sibTrans" cxnId="{25B13C37-21EF-4C68-BCA8-F7E67D196520}">
      <dgm:prSet/>
      <dgm:spPr/>
      <dgm:t>
        <a:bodyPr/>
        <a:lstStyle/>
        <a:p>
          <a:endParaRPr lang="es-CL"/>
        </a:p>
      </dgm:t>
    </dgm:pt>
    <dgm:pt modelId="{33C44794-DA94-418E-88C8-2EF23FDEFDC2}">
      <dgm:prSet phldrT="[Texto]"/>
      <dgm:spPr>
        <a:xfrm>
          <a:off x="5638858" y="0"/>
          <a:ext cx="2723780" cy="2274912"/>
        </a:xfrm>
        <a:prstGeom prst="roundRect">
          <a:avLst>
            <a:gd name="adj" fmla="val 5000"/>
          </a:avLst>
        </a:prstGeom>
        <a:gradFill rotWithShape="0">
          <a:gsLst>
            <a:gs pos="0">
              <a:srgbClr val="DAEDEF">
                <a:hueOff val="3257024"/>
                <a:satOff val="11196"/>
                <a:lumOff val="-53726"/>
                <a:alphaOff val="0"/>
                <a:tint val="50000"/>
                <a:satMod val="300000"/>
              </a:srgbClr>
            </a:gs>
            <a:gs pos="35000">
              <a:srgbClr val="DAEDEF">
                <a:hueOff val="3257024"/>
                <a:satOff val="11196"/>
                <a:lumOff val="-53726"/>
                <a:alphaOff val="0"/>
                <a:tint val="37000"/>
                <a:satMod val="300000"/>
              </a:srgbClr>
            </a:gs>
            <a:gs pos="100000">
              <a:srgbClr val="DAEDEF">
                <a:hueOff val="3257024"/>
                <a:satOff val="11196"/>
                <a:lumOff val="-53726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CL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Servicio a Usuarios</a:t>
          </a:r>
          <a:endParaRPr lang="es-CL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ABD89591-E053-4AB9-8A5C-2431616EF9BD}" type="parTrans" cxnId="{9E529B94-FB38-4900-95C6-1CFB1E1510FB}">
      <dgm:prSet/>
      <dgm:spPr/>
      <dgm:t>
        <a:bodyPr/>
        <a:lstStyle/>
        <a:p>
          <a:endParaRPr lang="es-CL"/>
        </a:p>
      </dgm:t>
    </dgm:pt>
    <dgm:pt modelId="{0F75FA21-4755-4295-AAF2-784A8239D631}" type="sibTrans" cxnId="{9E529B94-FB38-4900-95C6-1CFB1E1510FB}">
      <dgm:prSet/>
      <dgm:spPr/>
      <dgm:t>
        <a:bodyPr/>
        <a:lstStyle/>
        <a:p>
          <a:endParaRPr lang="es-CL"/>
        </a:p>
      </dgm:t>
    </dgm:pt>
    <dgm:pt modelId="{4799B9E4-8E49-43C8-8B8D-69CFEEC4B961}">
      <dgm:prSet phldrT="[Texto]" custT="1"/>
      <dgm:spPr>
        <a:xfrm>
          <a:off x="6183614" y="0"/>
          <a:ext cx="2029216" cy="2274912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es-CL" sz="23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Servicios a Usuarios</a:t>
          </a:r>
        </a:p>
        <a:p>
          <a:endParaRPr lang="es-CL" sz="1800" dirty="0" smtClean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64697407-491E-4810-8DDE-018C3C2B8461}" type="parTrans" cxnId="{FDA8DB83-D7CF-4FEA-969B-4C24B8ACBDFA}">
      <dgm:prSet/>
      <dgm:spPr/>
      <dgm:t>
        <a:bodyPr/>
        <a:lstStyle/>
        <a:p>
          <a:endParaRPr lang="es-CL"/>
        </a:p>
      </dgm:t>
    </dgm:pt>
    <dgm:pt modelId="{A01FC3E0-D2A6-475D-8741-F20EAEAF5BD7}" type="sibTrans" cxnId="{FDA8DB83-D7CF-4FEA-969B-4C24B8ACBDFA}">
      <dgm:prSet/>
      <dgm:spPr/>
      <dgm:t>
        <a:bodyPr/>
        <a:lstStyle/>
        <a:p>
          <a:endParaRPr lang="es-CL"/>
        </a:p>
      </dgm:t>
    </dgm:pt>
    <dgm:pt modelId="{CF50E754-DEFB-4F20-A786-D30511E95F76}">
      <dgm:prSet phldrT="[Texto]"/>
      <dgm:spPr>
        <a:xfrm>
          <a:off x="545389" y="0"/>
          <a:ext cx="2029216" cy="2274912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es-CL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Windows 2008 Server R2.</a:t>
          </a:r>
          <a:endParaRPr lang="es-CL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AC448117-EAC8-40D8-A9F6-3521042C6C94}" type="parTrans" cxnId="{A15BF25F-6CE4-469E-840E-257537C1C38C}">
      <dgm:prSet/>
      <dgm:spPr/>
      <dgm:t>
        <a:bodyPr/>
        <a:lstStyle/>
        <a:p>
          <a:endParaRPr lang="es-CL"/>
        </a:p>
      </dgm:t>
    </dgm:pt>
    <dgm:pt modelId="{762A50E8-4A54-45B6-892B-0BCACAE9A658}" type="sibTrans" cxnId="{A15BF25F-6CE4-469E-840E-257537C1C38C}">
      <dgm:prSet/>
      <dgm:spPr/>
      <dgm:t>
        <a:bodyPr/>
        <a:lstStyle/>
        <a:p>
          <a:endParaRPr lang="es-CL"/>
        </a:p>
      </dgm:t>
    </dgm:pt>
    <dgm:pt modelId="{73EAC6D0-AD05-4607-A368-24E977B08751}">
      <dgm:prSet phldrT="[Texto]"/>
      <dgm:spPr>
        <a:xfrm>
          <a:off x="545389" y="0"/>
          <a:ext cx="2029216" cy="2274912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es-CL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SQL SERVER 2008 R2</a:t>
          </a:r>
          <a:endParaRPr lang="es-CL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757B3BDD-0DE1-4FA7-9099-E2B03719B513}" type="parTrans" cxnId="{4C881690-DE3A-4D68-B492-E37EE659E82F}">
      <dgm:prSet/>
      <dgm:spPr/>
      <dgm:t>
        <a:bodyPr/>
        <a:lstStyle/>
        <a:p>
          <a:endParaRPr lang="es-CL"/>
        </a:p>
      </dgm:t>
    </dgm:pt>
    <dgm:pt modelId="{42B78ED1-B4D8-435B-AC60-06C53F2E685E}" type="sibTrans" cxnId="{4C881690-DE3A-4D68-B492-E37EE659E82F}">
      <dgm:prSet/>
      <dgm:spPr/>
      <dgm:t>
        <a:bodyPr/>
        <a:lstStyle/>
        <a:p>
          <a:endParaRPr lang="es-CL"/>
        </a:p>
      </dgm:t>
    </dgm:pt>
    <dgm:pt modelId="{E0849515-1F20-4D03-AD17-02769447E9B5}">
      <dgm:prSet phldrT="[Texto]"/>
      <dgm:spPr>
        <a:xfrm>
          <a:off x="545389" y="0"/>
          <a:ext cx="2029216" cy="2274912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es-CL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PHP, </a:t>
          </a:r>
          <a:r>
            <a:rPr lang="es-CL" dirty="0" err="1" smtClean="0">
              <a:solidFill>
                <a:srgbClr val="000000"/>
              </a:solidFill>
              <a:latin typeface="Arial"/>
              <a:ea typeface="+mn-ea"/>
              <a:cs typeface="+mn-cs"/>
            </a:rPr>
            <a:t>Joomla</a:t>
          </a:r>
          <a:endParaRPr lang="es-CL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87F65494-2C29-4476-B16F-2665C56D71A3}" type="parTrans" cxnId="{4CF225E4-7397-4F89-8DDC-06CD452618C2}">
      <dgm:prSet/>
      <dgm:spPr/>
      <dgm:t>
        <a:bodyPr/>
        <a:lstStyle/>
        <a:p>
          <a:endParaRPr lang="es-CL"/>
        </a:p>
      </dgm:t>
    </dgm:pt>
    <dgm:pt modelId="{D55966BA-8CF3-4561-969D-F92B874F1986}" type="sibTrans" cxnId="{4CF225E4-7397-4F89-8DDC-06CD452618C2}">
      <dgm:prSet/>
      <dgm:spPr/>
      <dgm:t>
        <a:bodyPr/>
        <a:lstStyle/>
        <a:p>
          <a:endParaRPr lang="es-CL"/>
        </a:p>
      </dgm:t>
    </dgm:pt>
    <dgm:pt modelId="{957D7058-FD93-41D0-9FCA-1389439B54E8}">
      <dgm:prSet phldrT="[Texto]"/>
      <dgm:spPr>
        <a:xfrm>
          <a:off x="3381607" y="0"/>
          <a:ext cx="2029216" cy="2274912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es-CL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Ingeniería de Monitoreo</a:t>
          </a:r>
          <a:endParaRPr lang="es-CL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EF8A4806-D374-47AB-83C3-653F2DD487C1}" type="parTrans" cxnId="{DA2AA05B-39B7-4494-BEF1-D60599E99AD1}">
      <dgm:prSet/>
      <dgm:spPr/>
      <dgm:t>
        <a:bodyPr/>
        <a:lstStyle/>
        <a:p>
          <a:endParaRPr lang="es-CL"/>
        </a:p>
      </dgm:t>
    </dgm:pt>
    <dgm:pt modelId="{BE90A752-9CDF-494B-9EC2-A5E274581047}" type="sibTrans" cxnId="{DA2AA05B-39B7-4494-BEF1-D60599E99AD1}">
      <dgm:prSet/>
      <dgm:spPr/>
      <dgm:t>
        <a:bodyPr/>
        <a:lstStyle/>
        <a:p>
          <a:endParaRPr lang="es-CL"/>
        </a:p>
      </dgm:t>
    </dgm:pt>
    <dgm:pt modelId="{590EE70D-8E1F-4644-A6A3-3C0211CF5313}">
      <dgm:prSet phldrT="[Texto]"/>
      <dgm:spPr>
        <a:xfrm>
          <a:off x="3381607" y="0"/>
          <a:ext cx="2029216" cy="2274912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es-CL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Aseguramiento de la plataforma.</a:t>
          </a:r>
          <a:endParaRPr lang="es-CL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A8B89976-A01F-44A0-84CB-3B0083BC827E}" type="parTrans" cxnId="{248897EF-E000-41AD-8290-5CF2E8EFE14E}">
      <dgm:prSet/>
      <dgm:spPr/>
      <dgm:t>
        <a:bodyPr/>
        <a:lstStyle/>
        <a:p>
          <a:endParaRPr lang="es-CL"/>
        </a:p>
      </dgm:t>
    </dgm:pt>
    <dgm:pt modelId="{BC954C72-459D-4C93-9F95-72E7F3F24CE7}" type="sibTrans" cxnId="{248897EF-E000-41AD-8290-5CF2E8EFE14E}">
      <dgm:prSet/>
      <dgm:spPr/>
      <dgm:t>
        <a:bodyPr/>
        <a:lstStyle/>
        <a:p>
          <a:endParaRPr lang="es-CL"/>
        </a:p>
      </dgm:t>
    </dgm:pt>
    <dgm:pt modelId="{9A4E73C1-B533-443F-9D5D-ADDD65FC87D7}">
      <dgm:prSet phldrT="[Texto]"/>
      <dgm:spPr>
        <a:xfrm>
          <a:off x="3381607" y="0"/>
          <a:ext cx="2029216" cy="2274912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gm:spPr>
      <dgm:t>
        <a:bodyPr/>
        <a:lstStyle/>
        <a:p>
          <a:endParaRPr lang="es-CL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728DBC36-0A91-4027-98A1-7780DFC2663E}" type="parTrans" cxnId="{834BA83B-CCAD-4DAB-B635-D39DD0031C91}">
      <dgm:prSet/>
      <dgm:spPr/>
      <dgm:t>
        <a:bodyPr/>
        <a:lstStyle/>
        <a:p>
          <a:endParaRPr lang="es-CL"/>
        </a:p>
      </dgm:t>
    </dgm:pt>
    <dgm:pt modelId="{D3F14DC1-00EC-4839-B348-0146063F0B7F}" type="sibTrans" cxnId="{834BA83B-CCAD-4DAB-B635-D39DD0031C91}">
      <dgm:prSet/>
      <dgm:spPr/>
      <dgm:t>
        <a:bodyPr/>
        <a:lstStyle/>
        <a:p>
          <a:endParaRPr lang="es-CL"/>
        </a:p>
      </dgm:t>
    </dgm:pt>
    <dgm:pt modelId="{D81D8A35-0199-4492-AD48-D73C6D9698DF}">
      <dgm:prSet phldrT="[Texto]"/>
      <dgm:spPr>
        <a:xfrm>
          <a:off x="3381607" y="0"/>
          <a:ext cx="2029216" cy="2274912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gm:spPr>
      <dgm:t>
        <a:bodyPr/>
        <a:lstStyle/>
        <a:p>
          <a:endParaRPr lang="es-CL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39CD3BD2-EC17-4122-83C3-B56578E3C7E9}" type="parTrans" cxnId="{8D7DAA5C-68E1-4EC2-8F6C-09D3696D247F}">
      <dgm:prSet/>
      <dgm:spPr/>
      <dgm:t>
        <a:bodyPr/>
        <a:lstStyle/>
        <a:p>
          <a:endParaRPr lang="es-CL"/>
        </a:p>
      </dgm:t>
    </dgm:pt>
    <dgm:pt modelId="{5E179FFE-BF0E-4A89-B5D8-8957DAEA9C29}" type="sibTrans" cxnId="{8D7DAA5C-68E1-4EC2-8F6C-09D3696D247F}">
      <dgm:prSet/>
      <dgm:spPr/>
      <dgm:t>
        <a:bodyPr/>
        <a:lstStyle/>
        <a:p>
          <a:endParaRPr lang="es-CL"/>
        </a:p>
      </dgm:t>
    </dgm:pt>
    <dgm:pt modelId="{58F11110-7446-4197-A93A-EDA19E8A3D21}">
      <dgm:prSet phldrT="[Texto]" custT="1"/>
      <dgm:spPr>
        <a:xfrm>
          <a:off x="6183614" y="0"/>
          <a:ext cx="2029216" cy="2274912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es-CL" sz="14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Instalaciones a distintos ambientes.</a:t>
          </a:r>
        </a:p>
      </dgm:t>
    </dgm:pt>
    <dgm:pt modelId="{E086A1A5-EBFC-471F-86FA-0DE6B032D2DA}" type="parTrans" cxnId="{99381BFF-03C5-432C-822E-CBAFD1D3A40F}">
      <dgm:prSet/>
      <dgm:spPr/>
      <dgm:t>
        <a:bodyPr/>
        <a:lstStyle/>
        <a:p>
          <a:endParaRPr lang="es-CL"/>
        </a:p>
      </dgm:t>
    </dgm:pt>
    <dgm:pt modelId="{59433E14-DB34-425A-963E-A3C8F12A6EDA}" type="sibTrans" cxnId="{99381BFF-03C5-432C-822E-CBAFD1D3A40F}">
      <dgm:prSet/>
      <dgm:spPr/>
      <dgm:t>
        <a:bodyPr/>
        <a:lstStyle/>
        <a:p>
          <a:endParaRPr lang="es-CL"/>
        </a:p>
      </dgm:t>
    </dgm:pt>
    <dgm:pt modelId="{FFD9A586-75F6-42B3-B98A-0E88BCE75CE6}">
      <dgm:prSet phldrT="[Texto]" custT="1"/>
      <dgm:spPr>
        <a:xfrm>
          <a:off x="6183614" y="0"/>
          <a:ext cx="2029216" cy="2274912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es-CL" sz="14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Actualizaciones</a:t>
          </a:r>
        </a:p>
      </dgm:t>
    </dgm:pt>
    <dgm:pt modelId="{37A872EF-B691-4F4B-8181-B41DE5881243}" type="parTrans" cxnId="{FA789A1E-7932-4843-8BBB-24BD5561C00E}">
      <dgm:prSet/>
      <dgm:spPr/>
      <dgm:t>
        <a:bodyPr/>
        <a:lstStyle/>
        <a:p>
          <a:endParaRPr lang="es-CL"/>
        </a:p>
      </dgm:t>
    </dgm:pt>
    <dgm:pt modelId="{312EC67E-4E5C-4A1C-8029-6DDCB02733BE}" type="sibTrans" cxnId="{FA789A1E-7932-4843-8BBB-24BD5561C00E}">
      <dgm:prSet/>
      <dgm:spPr/>
      <dgm:t>
        <a:bodyPr/>
        <a:lstStyle/>
        <a:p>
          <a:endParaRPr lang="es-CL"/>
        </a:p>
      </dgm:t>
    </dgm:pt>
    <dgm:pt modelId="{FB62164A-6EA1-4259-B532-82E51C0C1D23}">
      <dgm:prSet phldrT="[Texto]" custT="1"/>
      <dgm:spPr>
        <a:xfrm>
          <a:off x="6183614" y="0"/>
          <a:ext cx="2029216" cy="2274912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es-CL" sz="14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Mantenciones</a:t>
          </a:r>
        </a:p>
      </dgm:t>
    </dgm:pt>
    <dgm:pt modelId="{6CB3B844-E5C3-4268-8DB4-65B28C52A344}" type="parTrans" cxnId="{701A5F92-962D-463E-8D16-E9DDE0CDC153}">
      <dgm:prSet/>
      <dgm:spPr/>
      <dgm:t>
        <a:bodyPr/>
        <a:lstStyle/>
        <a:p>
          <a:endParaRPr lang="es-CL"/>
        </a:p>
      </dgm:t>
    </dgm:pt>
    <dgm:pt modelId="{D9B1AEA2-5836-4359-AE5B-7496CA72CBE3}" type="sibTrans" cxnId="{701A5F92-962D-463E-8D16-E9DDE0CDC153}">
      <dgm:prSet/>
      <dgm:spPr/>
      <dgm:t>
        <a:bodyPr/>
        <a:lstStyle/>
        <a:p>
          <a:endParaRPr lang="es-CL"/>
        </a:p>
      </dgm:t>
    </dgm:pt>
    <dgm:pt modelId="{D6FCE9DB-AA4C-40D8-BF66-875B63DD36F1}">
      <dgm:prSet phldrT="[Texto]" custT="1"/>
      <dgm:spPr>
        <a:xfrm>
          <a:off x="6183614" y="0"/>
          <a:ext cx="2029216" cy="2274912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es-CL" sz="14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Accesos</a:t>
          </a:r>
        </a:p>
      </dgm:t>
    </dgm:pt>
    <dgm:pt modelId="{F2982ED9-8DEC-47AF-9141-4A273C56E205}" type="parTrans" cxnId="{E23AF540-3FCC-46D4-8A6F-E45FE53FA810}">
      <dgm:prSet/>
      <dgm:spPr/>
      <dgm:t>
        <a:bodyPr/>
        <a:lstStyle/>
        <a:p>
          <a:endParaRPr lang="en-US"/>
        </a:p>
      </dgm:t>
    </dgm:pt>
    <dgm:pt modelId="{A46A227E-9D79-47D4-955F-179C12FB599C}" type="sibTrans" cxnId="{E23AF540-3FCC-46D4-8A6F-E45FE53FA810}">
      <dgm:prSet/>
      <dgm:spPr/>
      <dgm:t>
        <a:bodyPr/>
        <a:lstStyle/>
        <a:p>
          <a:endParaRPr lang="en-US"/>
        </a:p>
      </dgm:t>
    </dgm:pt>
    <dgm:pt modelId="{716761D2-8737-414C-B071-F42264FC9AED}" type="pres">
      <dgm:prSet presAssocID="{1883E8E5-0CE7-4824-BD8C-C91621CF9F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C2D7CBF7-3542-4800-8580-95BA3C0D4081}" type="pres">
      <dgm:prSet presAssocID="{3FB77AA2-2862-4270-BE67-5028F1BB5DE9}" presName="compositeNode" presStyleCnt="0">
        <dgm:presLayoutVars>
          <dgm:bulletEnabled val="1"/>
        </dgm:presLayoutVars>
      </dgm:prSet>
      <dgm:spPr/>
    </dgm:pt>
    <dgm:pt modelId="{414B3BF1-8A4B-49D3-A1F8-81FB367D6030}" type="pres">
      <dgm:prSet presAssocID="{3FB77AA2-2862-4270-BE67-5028F1BB5DE9}" presName="bgRect" presStyleLbl="node1" presStyleIdx="0" presStyleCnt="3"/>
      <dgm:spPr/>
      <dgm:t>
        <a:bodyPr/>
        <a:lstStyle/>
        <a:p>
          <a:endParaRPr lang="es-CL"/>
        </a:p>
      </dgm:t>
    </dgm:pt>
    <dgm:pt modelId="{7EA9D290-44C3-4D8E-9490-7259849BBCA3}" type="pres">
      <dgm:prSet presAssocID="{3FB77AA2-2862-4270-BE67-5028F1BB5DE9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F933080-4EFD-485F-BEB2-3CC875025CDE}" type="pres">
      <dgm:prSet presAssocID="{3FB77AA2-2862-4270-BE67-5028F1BB5DE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32937A5-9AA9-49E1-943D-349C45F25CF6}" type="pres">
      <dgm:prSet presAssocID="{0427177B-3670-4FF1-982F-B80137A2AC3F}" presName="hSp" presStyleCnt="0"/>
      <dgm:spPr/>
    </dgm:pt>
    <dgm:pt modelId="{F6292684-1728-4368-B9AB-DFC542361BDB}" type="pres">
      <dgm:prSet presAssocID="{0427177B-3670-4FF1-982F-B80137A2AC3F}" presName="vProcSp" presStyleCnt="0"/>
      <dgm:spPr/>
    </dgm:pt>
    <dgm:pt modelId="{B502AED4-698B-4099-A808-21B0C0402291}" type="pres">
      <dgm:prSet presAssocID="{0427177B-3670-4FF1-982F-B80137A2AC3F}" presName="vSp1" presStyleCnt="0"/>
      <dgm:spPr/>
    </dgm:pt>
    <dgm:pt modelId="{E03889E8-7DEA-45D6-8F6B-025A47A42DFC}" type="pres">
      <dgm:prSet presAssocID="{0427177B-3670-4FF1-982F-B80137A2AC3F}" presName="simulatedConn" presStyleLbl="solidFgAcc1" presStyleIdx="0" presStyleCnt="2"/>
      <dgm:spPr>
        <a:xfrm rot="5400000">
          <a:off x="2666140" y="1746670"/>
          <a:ext cx="334449" cy="408567"/>
        </a:xfrm>
        <a:prstGeom prst="flowChartExtract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000000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A95A1AB-822A-48F8-891C-9BFE6D89A29D}" type="pres">
      <dgm:prSet presAssocID="{0427177B-3670-4FF1-982F-B80137A2AC3F}" presName="vSp2" presStyleCnt="0"/>
      <dgm:spPr/>
    </dgm:pt>
    <dgm:pt modelId="{43DBE532-B1A0-4B2E-9CF6-E25FA513AFB3}" type="pres">
      <dgm:prSet presAssocID="{0427177B-3670-4FF1-982F-B80137A2AC3F}" presName="sibTrans" presStyleCnt="0"/>
      <dgm:spPr/>
    </dgm:pt>
    <dgm:pt modelId="{FA7222BF-21C4-4060-ACA0-6F9EABB75193}" type="pres">
      <dgm:prSet presAssocID="{FA297BA1-3860-43CE-BDBF-8524FD1A85D3}" presName="compositeNode" presStyleCnt="0">
        <dgm:presLayoutVars>
          <dgm:bulletEnabled val="1"/>
        </dgm:presLayoutVars>
      </dgm:prSet>
      <dgm:spPr/>
    </dgm:pt>
    <dgm:pt modelId="{E7897AF2-0A48-4B77-B4A6-19B5A2EDD95C}" type="pres">
      <dgm:prSet presAssocID="{FA297BA1-3860-43CE-BDBF-8524FD1A85D3}" presName="bgRect" presStyleLbl="node1" presStyleIdx="1" presStyleCnt="3" custLinFactNeighborX="628" custLinFactNeighborY="-1750"/>
      <dgm:spPr/>
      <dgm:t>
        <a:bodyPr/>
        <a:lstStyle/>
        <a:p>
          <a:endParaRPr lang="es-CL"/>
        </a:p>
      </dgm:t>
    </dgm:pt>
    <dgm:pt modelId="{984C82F7-9F9D-43B1-BB6C-7D3362558056}" type="pres">
      <dgm:prSet presAssocID="{FA297BA1-3860-43CE-BDBF-8524FD1A85D3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7084C7F-FAE3-46BF-B523-D77D27750F27}" type="pres">
      <dgm:prSet presAssocID="{FA297BA1-3860-43CE-BDBF-8524FD1A85D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9170613-1CDE-4E4B-878D-3A393EA85BA2}" type="pres">
      <dgm:prSet presAssocID="{53D39DB9-6D5E-4B38-BC89-8B141861216B}" presName="hSp" presStyleCnt="0"/>
      <dgm:spPr/>
    </dgm:pt>
    <dgm:pt modelId="{16666B56-5146-4CC0-900B-5D512D306F3D}" type="pres">
      <dgm:prSet presAssocID="{53D39DB9-6D5E-4B38-BC89-8B141861216B}" presName="vProcSp" presStyleCnt="0"/>
      <dgm:spPr/>
    </dgm:pt>
    <dgm:pt modelId="{9AA8B11E-9EDB-442D-A99D-D56D3938A432}" type="pres">
      <dgm:prSet presAssocID="{53D39DB9-6D5E-4B38-BC89-8B141861216B}" presName="vSp1" presStyleCnt="0"/>
      <dgm:spPr/>
    </dgm:pt>
    <dgm:pt modelId="{CBC92117-AC7B-4E7B-8171-7325D8AA286D}" type="pres">
      <dgm:prSet presAssocID="{53D39DB9-6D5E-4B38-BC89-8B141861216B}" presName="simulatedConn" presStyleLbl="solidFgAcc1" presStyleIdx="1" presStyleCnt="2"/>
      <dgm:spPr>
        <a:xfrm rot="5400000">
          <a:off x="5485252" y="1746670"/>
          <a:ext cx="334449" cy="408567"/>
        </a:xfrm>
        <a:prstGeom prst="flowChartExtract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DAEDEF">
              <a:hueOff val="3257024"/>
              <a:satOff val="11196"/>
              <a:lumOff val="-53726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A193A97B-8CDD-4861-89CA-4816A92B8254}" type="pres">
      <dgm:prSet presAssocID="{53D39DB9-6D5E-4B38-BC89-8B141861216B}" presName="vSp2" presStyleCnt="0"/>
      <dgm:spPr/>
    </dgm:pt>
    <dgm:pt modelId="{483323AD-DB70-4B0B-B97C-0E8821A41E1B}" type="pres">
      <dgm:prSet presAssocID="{53D39DB9-6D5E-4B38-BC89-8B141861216B}" presName="sibTrans" presStyleCnt="0"/>
      <dgm:spPr/>
    </dgm:pt>
    <dgm:pt modelId="{6791D187-7578-4692-8520-2793D332865C}" type="pres">
      <dgm:prSet presAssocID="{33C44794-DA94-418E-88C8-2EF23FDEFDC2}" presName="compositeNode" presStyleCnt="0">
        <dgm:presLayoutVars>
          <dgm:bulletEnabled val="1"/>
        </dgm:presLayoutVars>
      </dgm:prSet>
      <dgm:spPr/>
    </dgm:pt>
    <dgm:pt modelId="{41A6CEA4-4D40-401D-B6CA-12F37F9E3FEC}" type="pres">
      <dgm:prSet presAssocID="{33C44794-DA94-418E-88C8-2EF23FDEFDC2}" presName="bgRect" presStyleLbl="node1" presStyleIdx="2" presStyleCnt="3"/>
      <dgm:spPr/>
      <dgm:t>
        <a:bodyPr/>
        <a:lstStyle/>
        <a:p>
          <a:endParaRPr lang="es-CL"/>
        </a:p>
      </dgm:t>
    </dgm:pt>
    <dgm:pt modelId="{98EE971E-3AA3-4502-B7E2-2528C1A6AE46}" type="pres">
      <dgm:prSet presAssocID="{33C44794-DA94-418E-88C8-2EF23FDEFDC2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9DE9947-99A6-4683-A40B-DAA544F8B534}" type="pres">
      <dgm:prSet presAssocID="{33C44794-DA94-418E-88C8-2EF23FDEFDC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E2330C4-8E48-4244-B7E2-38BD5708E0EC}" type="presOf" srcId="{4799B9E4-8E49-43C8-8B8D-69CFEEC4B961}" destId="{49DE9947-99A6-4683-A40B-DAA544F8B534}" srcOrd="0" destOrd="0" presId="urn:microsoft.com/office/officeart/2005/8/layout/hProcess7"/>
    <dgm:cxn modelId="{DA2AA05B-39B7-4494-BEF1-D60599E99AD1}" srcId="{92C098CE-253D-471A-ACA9-D760CB5C7BFD}" destId="{957D7058-FD93-41D0-9FCA-1389439B54E8}" srcOrd="0" destOrd="0" parTransId="{EF8A4806-D374-47AB-83C3-653F2DD487C1}" sibTransId="{BE90A752-9CDF-494B-9EC2-A5E274581047}"/>
    <dgm:cxn modelId="{701A5F92-962D-463E-8D16-E9DDE0CDC153}" srcId="{4799B9E4-8E49-43C8-8B8D-69CFEEC4B961}" destId="{FB62164A-6EA1-4259-B532-82E51C0C1D23}" srcOrd="2" destOrd="0" parTransId="{6CB3B844-E5C3-4268-8DB4-65B28C52A344}" sibTransId="{D9B1AEA2-5836-4359-AE5B-7496CA72CBE3}"/>
    <dgm:cxn modelId="{4C881690-DE3A-4D68-B492-E37EE659E82F}" srcId="{4E02AB71-37C2-4712-A545-515D80CFCAA1}" destId="{73EAC6D0-AD05-4607-A368-24E977B08751}" srcOrd="1" destOrd="0" parTransId="{757B3BDD-0DE1-4FA7-9099-E2B03719B513}" sibTransId="{42B78ED1-B4D8-435B-AC60-06C53F2E685E}"/>
    <dgm:cxn modelId="{65820599-269E-4A9A-9B35-FA3C3B5B0289}" type="presOf" srcId="{D6FCE9DB-AA4C-40D8-BF66-875B63DD36F1}" destId="{49DE9947-99A6-4683-A40B-DAA544F8B534}" srcOrd="0" destOrd="4" presId="urn:microsoft.com/office/officeart/2005/8/layout/hProcess7"/>
    <dgm:cxn modelId="{C01CFF7B-BBAD-4D1C-B5E4-26A9E1C97A86}" type="presOf" srcId="{3FB77AA2-2862-4270-BE67-5028F1BB5DE9}" destId="{414B3BF1-8A4B-49D3-A1F8-81FB367D6030}" srcOrd="0" destOrd="0" presId="urn:microsoft.com/office/officeart/2005/8/layout/hProcess7"/>
    <dgm:cxn modelId="{FDA8DB83-D7CF-4FEA-969B-4C24B8ACBDFA}" srcId="{33C44794-DA94-418E-88C8-2EF23FDEFDC2}" destId="{4799B9E4-8E49-43C8-8B8D-69CFEEC4B961}" srcOrd="0" destOrd="0" parTransId="{64697407-491E-4810-8DDE-018C3C2B8461}" sibTransId="{A01FC3E0-D2A6-475D-8741-F20EAEAF5BD7}"/>
    <dgm:cxn modelId="{A15BF25F-6CE4-469E-840E-257537C1C38C}" srcId="{4E02AB71-37C2-4712-A545-515D80CFCAA1}" destId="{CF50E754-DEFB-4F20-A786-D30511E95F76}" srcOrd="0" destOrd="0" parTransId="{AC448117-EAC8-40D8-A9F6-3521042C6C94}" sibTransId="{762A50E8-4A54-45B6-892B-0BCACAE9A658}"/>
    <dgm:cxn modelId="{446E91E9-F404-4E6C-9CDE-5053621D141C}" type="presOf" srcId="{CF50E754-DEFB-4F20-A786-D30511E95F76}" destId="{BF933080-4EFD-485F-BEB2-3CC875025CDE}" srcOrd="0" destOrd="1" presId="urn:microsoft.com/office/officeart/2005/8/layout/hProcess7"/>
    <dgm:cxn modelId="{99381BFF-03C5-432C-822E-CBAFD1D3A40F}" srcId="{4799B9E4-8E49-43C8-8B8D-69CFEEC4B961}" destId="{58F11110-7446-4197-A93A-EDA19E8A3D21}" srcOrd="0" destOrd="0" parTransId="{E086A1A5-EBFC-471F-86FA-0DE6B032D2DA}" sibTransId="{59433E14-DB34-425A-963E-A3C8F12A6EDA}"/>
    <dgm:cxn modelId="{E23AF540-3FCC-46D4-8A6F-E45FE53FA810}" srcId="{4799B9E4-8E49-43C8-8B8D-69CFEEC4B961}" destId="{D6FCE9DB-AA4C-40D8-BF66-875B63DD36F1}" srcOrd="3" destOrd="0" parTransId="{F2982ED9-8DEC-47AF-9141-4A273C56E205}" sibTransId="{A46A227E-9D79-47D4-955F-179C12FB599C}"/>
    <dgm:cxn modelId="{5D512453-BC15-4DDD-AFC4-D9739ABCF674}" type="presOf" srcId="{58F11110-7446-4197-A93A-EDA19E8A3D21}" destId="{49DE9947-99A6-4683-A40B-DAA544F8B534}" srcOrd="0" destOrd="1" presId="urn:microsoft.com/office/officeart/2005/8/layout/hProcess7"/>
    <dgm:cxn modelId="{A0CF05CE-6CE4-434A-99CB-F17B825D917D}" type="presOf" srcId="{FA297BA1-3860-43CE-BDBF-8524FD1A85D3}" destId="{984C82F7-9F9D-43B1-BB6C-7D3362558056}" srcOrd="1" destOrd="0" presId="urn:microsoft.com/office/officeart/2005/8/layout/hProcess7"/>
    <dgm:cxn modelId="{79962BE4-8A64-4BDE-8FF0-02EB9D0BCD82}" srcId="{1883E8E5-0CE7-4824-BD8C-C91621CF9FB7}" destId="{3FB77AA2-2862-4270-BE67-5028F1BB5DE9}" srcOrd="0" destOrd="0" parTransId="{0E19DAA6-9E16-42A9-8E63-250D49106C91}" sibTransId="{0427177B-3670-4FF1-982F-B80137A2AC3F}"/>
    <dgm:cxn modelId="{1E43F2FD-FC78-4C26-9572-B7FCCD997FF1}" srcId="{1883E8E5-0CE7-4824-BD8C-C91621CF9FB7}" destId="{FA297BA1-3860-43CE-BDBF-8524FD1A85D3}" srcOrd="1" destOrd="0" parTransId="{5BB3199A-B8EB-49EF-B33C-F89780384C34}" sibTransId="{53D39DB9-6D5E-4B38-BC89-8B141861216B}"/>
    <dgm:cxn modelId="{6E806FD4-FB33-403C-9CF3-17527C6A2225}" type="presOf" srcId="{4E02AB71-37C2-4712-A545-515D80CFCAA1}" destId="{BF933080-4EFD-485F-BEB2-3CC875025CDE}" srcOrd="0" destOrd="0" presId="urn:microsoft.com/office/officeart/2005/8/layout/hProcess7"/>
    <dgm:cxn modelId="{9E529B94-FB38-4900-95C6-1CFB1E1510FB}" srcId="{1883E8E5-0CE7-4824-BD8C-C91621CF9FB7}" destId="{33C44794-DA94-418E-88C8-2EF23FDEFDC2}" srcOrd="2" destOrd="0" parTransId="{ABD89591-E053-4AB9-8A5C-2431616EF9BD}" sibTransId="{0F75FA21-4755-4295-AAF2-784A8239D631}"/>
    <dgm:cxn modelId="{29AFAB4A-3264-484E-80A3-BA26EB00F8DE}" type="presOf" srcId="{FA297BA1-3860-43CE-BDBF-8524FD1A85D3}" destId="{E7897AF2-0A48-4B77-B4A6-19B5A2EDD95C}" srcOrd="0" destOrd="0" presId="urn:microsoft.com/office/officeart/2005/8/layout/hProcess7"/>
    <dgm:cxn modelId="{C74FF2D8-70C4-4E35-9D4B-0AAC9234D51B}" type="presOf" srcId="{FFD9A586-75F6-42B3-B98A-0E88BCE75CE6}" destId="{49DE9947-99A6-4683-A40B-DAA544F8B534}" srcOrd="0" destOrd="2" presId="urn:microsoft.com/office/officeart/2005/8/layout/hProcess7"/>
    <dgm:cxn modelId="{61831979-7E1C-4645-851A-8F0E5BAB832B}" type="presOf" srcId="{E0849515-1F20-4D03-AD17-02769447E9B5}" destId="{BF933080-4EFD-485F-BEB2-3CC875025CDE}" srcOrd="0" destOrd="3" presId="urn:microsoft.com/office/officeart/2005/8/layout/hProcess7"/>
    <dgm:cxn modelId="{357ED971-7F64-441C-A1F4-1685203804DB}" type="presOf" srcId="{957D7058-FD93-41D0-9FCA-1389439B54E8}" destId="{47084C7F-FAE3-46BF-B523-D77D27750F27}" srcOrd="0" destOrd="1" presId="urn:microsoft.com/office/officeart/2005/8/layout/hProcess7"/>
    <dgm:cxn modelId="{E9454C61-DC20-4609-AA99-E9E4316750F2}" type="presOf" srcId="{FB62164A-6EA1-4259-B532-82E51C0C1D23}" destId="{49DE9947-99A6-4683-A40B-DAA544F8B534}" srcOrd="0" destOrd="3" presId="urn:microsoft.com/office/officeart/2005/8/layout/hProcess7"/>
    <dgm:cxn modelId="{AC6C1422-F4C8-4DBD-922C-2F18091F2EE6}" type="presOf" srcId="{9A4E73C1-B533-443F-9D5D-ADDD65FC87D7}" destId="{47084C7F-FAE3-46BF-B523-D77D27750F27}" srcOrd="0" destOrd="4" presId="urn:microsoft.com/office/officeart/2005/8/layout/hProcess7"/>
    <dgm:cxn modelId="{FED415B2-ADBF-419A-B2B7-CC83012DDE33}" type="presOf" srcId="{33C44794-DA94-418E-88C8-2EF23FDEFDC2}" destId="{98EE971E-3AA3-4502-B7E2-2528C1A6AE46}" srcOrd="1" destOrd="0" presId="urn:microsoft.com/office/officeart/2005/8/layout/hProcess7"/>
    <dgm:cxn modelId="{50BDF853-1DBF-45A8-8C57-E2798E89C4E5}" type="presOf" srcId="{33C44794-DA94-418E-88C8-2EF23FDEFDC2}" destId="{41A6CEA4-4D40-401D-B6CA-12F37F9E3FEC}" srcOrd="0" destOrd="0" presId="urn:microsoft.com/office/officeart/2005/8/layout/hProcess7"/>
    <dgm:cxn modelId="{8D7DAA5C-68E1-4EC2-8F6C-09D3696D247F}" srcId="{FA297BA1-3860-43CE-BDBF-8524FD1A85D3}" destId="{D81D8A35-0199-4492-AD48-D73C6D9698DF}" srcOrd="1" destOrd="0" parTransId="{39CD3BD2-EC17-4122-83C3-B56578E3C7E9}" sibTransId="{5E179FFE-BF0E-4A89-B5D8-8957DAEA9C29}"/>
    <dgm:cxn modelId="{868E8DCD-D64B-4424-952F-220D516F9BC9}" type="presOf" srcId="{1883E8E5-0CE7-4824-BD8C-C91621CF9FB7}" destId="{716761D2-8737-414C-B071-F42264FC9AED}" srcOrd="0" destOrd="0" presId="urn:microsoft.com/office/officeart/2005/8/layout/hProcess7"/>
    <dgm:cxn modelId="{834BA83B-CCAD-4DAB-B635-D39DD0031C91}" srcId="{D81D8A35-0199-4492-AD48-D73C6D9698DF}" destId="{9A4E73C1-B533-443F-9D5D-ADDD65FC87D7}" srcOrd="0" destOrd="0" parTransId="{728DBC36-0A91-4027-98A1-7780DFC2663E}" sibTransId="{D3F14DC1-00EC-4839-B348-0146063F0B7F}"/>
    <dgm:cxn modelId="{232A9936-9FB7-486A-91B2-A256D9E51057}" type="presOf" srcId="{73EAC6D0-AD05-4607-A368-24E977B08751}" destId="{BF933080-4EFD-485F-BEB2-3CC875025CDE}" srcOrd="0" destOrd="2" presId="urn:microsoft.com/office/officeart/2005/8/layout/hProcess7"/>
    <dgm:cxn modelId="{25B13C37-21EF-4C68-BCA8-F7E67D196520}" srcId="{FA297BA1-3860-43CE-BDBF-8524FD1A85D3}" destId="{92C098CE-253D-471A-ACA9-D760CB5C7BFD}" srcOrd="0" destOrd="0" parTransId="{0C615F48-C67A-4FC4-B844-B04AE3327A05}" sibTransId="{A7EE295B-8A8D-4EF6-B5C7-36C57A31FC30}"/>
    <dgm:cxn modelId="{94419A41-C00B-4E8A-91E2-77846A9FA412}" srcId="{3FB77AA2-2862-4270-BE67-5028F1BB5DE9}" destId="{4E02AB71-37C2-4712-A545-515D80CFCAA1}" srcOrd="0" destOrd="0" parTransId="{BFF471BC-C5BA-4B54-94C5-6ED0A2607283}" sibTransId="{A3E86CE7-A48C-41FA-9CC8-7A379D390592}"/>
    <dgm:cxn modelId="{0E9340B2-B9FD-4986-AC93-E7F3A740DB42}" type="presOf" srcId="{3FB77AA2-2862-4270-BE67-5028F1BB5DE9}" destId="{7EA9D290-44C3-4D8E-9490-7259849BBCA3}" srcOrd="1" destOrd="0" presId="urn:microsoft.com/office/officeart/2005/8/layout/hProcess7"/>
    <dgm:cxn modelId="{4CF225E4-7397-4F89-8DDC-06CD452618C2}" srcId="{4E02AB71-37C2-4712-A545-515D80CFCAA1}" destId="{E0849515-1F20-4D03-AD17-02769447E9B5}" srcOrd="2" destOrd="0" parTransId="{87F65494-2C29-4476-B16F-2665C56D71A3}" sibTransId="{D55966BA-8CF3-4561-969D-F92B874F1986}"/>
    <dgm:cxn modelId="{59F475DA-0C84-41E0-AFD2-1B9137338C79}" type="presOf" srcId="{92C098CE-253D-471A-ACA9-D760CB5C7BFD}" destId="{47084C7F-FAE3-46BF-B523-D77D27750F27}" srcOrd="0" destOrd="0" presId="urn:microsoft.com/office/officeart/2005/8/layout/hProcess7"/>
    <dgm:cxn modelId="{80136D70-5AAD-4745-9028-8D86C8039471}" type="presOf" srcId="{590EE70D-8E1F-4644-A6A3-3C0211CF5313}" destId="{47084C7F-FAE3-46BF-B523-D77D27750F27}" srcOrd="0" destOrd="2" presId="urn:microsoft.com/office/officeart/2005/8/layout/hProcess7"/>
    <dgm:cxn modelId="{A3D12147-A484-4DDC-BC33-B8B66F101494}" type="presOf" srcId="{D81D8A35-0199-4492-AD48-D73C6D9698DF}" destId="{47084C7F-FAE3-46BF-B523-D77D27750F27}" srcOrd="0" destOrd="3" presId="urn:microsoft.com/office/officeart/2005/8/layout/hProcess7"/>
    <dgm:cxn modelId="{248897EF-E000-41AD-8290-5CF2E8EFE14E}" srcId="{92C098CE-253D-471A-ACA9-D760CB5C7BFD}" destId="{590EE70D-8E1F-4644-A6A3-3C0211CF5313}" srcOrd="1" destOrd="0" parTransId="{A8B89976-A01F-44A0-84CB-3B0083BC827E}" sibTransId="{BC954C72-459D-4C93-9F95-72E7F3F24CE7}"/>
    <dgm:cxn modelId="{FA789A1E-7932-4843-8BBB-24BD5561C00E}" srcId="{4799B9E4-8E49-43C8-8B8D-69CFEEC4B961}" destId="{FFD9A586-75F6-42B3-B98A-0E88BCE75CE6}" srcOrd="1" destOrd="0" parTransId="{37A872EF-B691-4F4B-8181-B41DE5881243}" sibTransId="{312EC67E-4E5C-4A1C-8029-6DDCB02733BE}"/>
    <dgm:cxn modelId="{52C28058-2A93-4395-AADF-CD098868699E}" type="presParOf" srcId="{716761D2-8737-414C-B071-F42264FC9AED}" destId="{C2D7CBF7-3542-4800-8580-95BA3C0D4081}" srcOrd="0" destOrd="0" presId="urn:microsoft.com/office/officeart/2005/8/layout/hProcess7"/>
    <dgm:cxn modelId="{8063B267-8C06-4206-B8B2-FFACECC7CF79}" type="presParOf" srcId="{C2D7CBF7-3542-4800-8580-95BA3C0D4081}" destId="{414B3BF1-8A4B-49D3-A1F8-81FB367D6030}" srcOrd="0" destOrd="0" presId="urn:microsoft.com/office/officeart/2005/8/layout/hProcess7"/>
    <dgm:cxn modelId="{57E1774F-39E3-4575-A30C-E70806B166F6}" type="presParOf" srcId="{C2D7CBF7-3542-4800-8580-95BA3C0D4081}" destId="{7EA9D290-44C3-4D8E-9490-7259849BBCA3}" srcOrd="1" destOrd="0" presId="urn:microsoft.com/office/officeart/2005/8/layout/hProcess7"/>
    <dgm:cxn modelId="{798FB306-2FB3-42A6-BF07-9068C0387F27}" type="presParOf" srcId="{C2D7CBF7-3542-4800-8580-95BA3C0D4081}" destId="{BF933080-4EFD-485F-BEB2-3CC875025CDE}" srcOrd="2" destOrd="0" presId="urn:microsoft.com/office/officeart/2005/8/layout/hProcess7"/>
    <dgm:cxn modelId="{08718267-33CA-4D73-A408-A605E988066C}" type="presParOf" srcId="{716761D2-8737-414C-B071-F42264FC9AED}" destId="{C32937A5-9AA9-49E1-943D-349C45F25CF6}" srcOrd="1" destOrd="0" presId="urn:microsoft.com/office/officeart/2005/8/layout/hProcess7"/>
    <dgm:cxn modelId="{08D46340-8533-4C17-8A7D-47A4CFD27AA1}" type="presParOf" srcId="{716761D2-8737-414C-B071-F42264FC9AED}" destId="{F6292684-1728-4368-B9AB-DFC542361BDB}" srcOrd="2" destOrd="0" presId="urn:microsoft.com/office/officeart/2005/8/layout/hProcess7"/>
    <dgm:cxn modelId="{38F0094E-0993-4EA0-A5A5-C77821AC028C}" type="presParOf" srcId="{F6292684-1728-4368-B9AB-DFC542361BDB}" destId="{B502AED4-698B-4099-A808-21B0C0402291}" srcOrd="0" destOrd="0" presId="urn:microsoft.com/office/officeart/2005/8/layout/hProcess7"/>
    <dgm:cxn modelId="{B4270845-5334-4B85-AF51-5C19967D92B7}" type="presParOf" srcId="{F6292684-1728-4368-B9AB-DFC542361BDB}" destId="{E03889E8-7DEA-45D6-8F6B-025A47A42DFC}" srcOrd="1" destOrd="0" presId="urn:microsoft.com/office/officeart/2005/8/layout/hProcess7"/>
    <dgm:cxn modelId="{23DED3C8-579E-4D6D-8213-EA6ED0206ADF}" type="presParOf" srcId="{F6292684-1728-4368-B9AB-DFC542361BDB}" destId="{8A95A1AB-822A-48F8-891C-9BFE6D89A29D}" srcOrd="2" destOrd="0" presId="urn:microsoft.com/office/officeart/2005/8/layout/hProcess7"/>
    <dgm:cxn modelId="{E9C346EE-3252-49B9-863C-C252F2365E3A}" type="presParOf" srcId="{716761D2-8737-414C-B071-F42264FC9AED}" destId="{43DBE532-B1A0-4B2E-9CF6-E25FA513AFB3}" srcOrd="3" destOrd="0" presId="urn:microsoft.com/office/officeart/2005/8/layout/hProcess7"/>
    <dgm:cxn modelId="{3D5866F4-3B8B-49AD-8D4C-087E509A0B7B}" type="presParOf" srcId="{716761D2-8737-414C-B071-F42264FC9AED}" destId="{FA7222BF-21C4-4060-ACA0-6F9EABB75193}" srcOrd="4" destOrd="0" presId="urn:microsoft.com/office/officeart/2005/8/layout/hProcess7"/>
    <dgm:cxn modelId="{212A583D-4AAA-4590-8EF8-F40636AE147F}" type="presParOf" srcId="{FA7222BF-21C4-4060-ACA0-6F9EABB75193}" destId="{E7897AF2-0A48-4B77-B4A6-19B5A2EDD95C}" srcOrd="0" destOrd="0" presId="urn:microsoft.com/office/officeart/2005/8/layout/hProcess7"/>
    <dgm:cxn modelId="{A6A26D87-7ADD-409B-ADC5-4865C4090801}" type="presParOf" srcId="{FA7222BF-21C4-4060-ACA0-6F9EABB75193}" destId="{984C82F7-9F9D-43B1-BB6C-7D3362558056}" srcOrd="1" destOrd="0" presId="urn:microsoft.com/office/officeart/2005/8/layout/hProcess7"/>
    <dgm:cxn modelId="{454555BD-DB19-4E4D-A532-871CDE6F7E53}" type="presParOf" srcId="{FA7222BF-21C4-4060-ACA0-6F9EABB75193}" destId="{47084C7F-FAE3-46BF-B523-D77D27750F27}" srcOrd="2" destOrd="0" presId="urn:microsoft.com/office/officeart/2005/8/layout/hProcess7"/>
    <dgm:cxn modelId="{CDE0D7ED-E658-4438-BFA5-9D14257C31D2}" type="presParOf" srcId="{716761D2-8737-414C-B071-F42264FC9AED}" destId="{E9170613-1CDE-4E4B-878D-3A393EA85BA2}" srcOrd="5" destOrd="0" presId="urn:microsoft.com/office/officeart/2005/8/layout/hProcess7"/>
    <dgm:cxn modelId="{D810AC06-D1F2-4ADC-BC3C-09F5A2ADEE46}" type="presParOf" srcId="{716761D2-8737-414C-B071-F42264FC9AED}" destId="{16666B56-5146-4CC0-900B-5D512D306F3D}" srcOrd="6" destOrd="0" presId="urn:microsoft.com/office/officeart/2005/8/layout/hProcess7"/>
    <dgm:cxn modelId="{2A3721B4-EFA4-490F-B6CB-F6F0060BD968}" type="presParOf" srcId="{16666B56-5146-4CC0-900B-5D512D306F3D}" destId="{9AA8B11E-9EDB-442D-A99D-D56D3938A432}" srcOrd="0" destOrd="0" presId="urn:microsoft.com/office/officeart/2005/8/layout/hProcess7"/>
    <dgm:cxn modelId="{F8F4D984-DF35-4CCD-AF93-3F4440BA1CD6}" type="presParOf" srcId="{16666B56-5146-4CC0-900B-5D512D306F3D}" destId="{CBC92117-AC7B-4E7B-8171-7325D8AA286D}" srcOrd="1" destOrd="0" presId="urn:microsoft.com/office/officeart/2005/8/layout/hProcess7"/>
    <dgm:cxn modelId="{0F42D4DE-5FB6-4F44-A9AE-EAA6E92B82FE}" type="presParOf" srcId="{16666B56-5146-4CC0-900B-5D512D306F3D}" destId="{A193A97B-8CDD-4861-89CA-4816A92B8254}" srcOrd="2" destOrd="0" presId="urn:microsoft.com/office/officeart/2005/8/layout/hProcess7"/>
    <dgm:cxn modelId="{C4F1BC6B-03B2-450C-92AB-73C24463A325}" type="presParOf" srcId="{716761D2-8737-414C-B071-F42264FC9AED}" destId="{483323AD-DB70-4B0B-B97C-0E8821A41E1B}" srcOrd="7" destOrd="0" presId="urn:microsoft.com/office/officeart/2005/8/layout/hProcess7"/>
    <dgm:cxn modelId="{5DC05501-BC7A-45E4-A2C4-6A528A508BB5}" type="presParOf" srcId="{716761D2-8737-414C-B071-F42264FC9AED}" destId="{6791D187-7578-4692-8520-2793D332865C}" srcOrd="8" destOrd="0" presId="urn:microsoft.com/office/officeart/2005/8/layout/hProcess7"/>
    <dgm:cxn modelId="{0CBD6D39-3AEE-41F9-A69A-15EB8584DFDA}" type="presParOf" srcId="{6791D187-7578-4692-8520-2793D332865C}" destId="{41A6CEA4-4D40-401D-B6CA-12F37F9E3FEC}" srcOrd="0" destOrd="0" presId="urn:microsoft.com/office/officeart/2005/8/layout/hProcess7"/>
    <dgm:cxn modelId="{C46FD41C-3AB1-4094-9309-741C33501083}" type="presParOf" srcId="{6791D187-7578-4692-8520-2793D332865C}" destId="{98EE971E-3AA3-4502-B7E2-2528C1A6AE46}" srcOrd="1" destOrd="0" presId="urn:microsoft.com/office/officeart/2005/8/layout/hProcess7"/>
    <dgm:cxn modelId="{01B7047B-A2E9-41E2-A176-BD736CC3787D}" type="presParOf" srcId="{6791D187-7578-4692-8520-2793D332865C}" destId="{49DE9947-99A6-4683-A40B-DAA544F8B53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B86C03-90CA-453E-AB14-3A27AB42179E}" type="doc">
      <dgm:prSet loTypeId="urn:microsoft.com/office/officeart/2005/8/layout/h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A39A1D1C-1C79-4263-A32D-9BF58E71D24A}">
      <dgm:prSet phldrT="[Texto]"/>
      <dgm:spPr>
        <a:xfrm>
          <a:off x="2689" y="74555"/>
          <a:ext cx="2622102" cy="432000"/>
        </a:xfrm>
        <a:prstGeom prst="rect">
          <a:avLst/>
        </a:prstGeom>
        <a:gradFill rotWithShape="0">
          <a:gsLst>
            <a:gs pos="0">
              <a:srgbClr val="DAEDE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EDE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EDE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DAEDE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s-CL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Ambiente de QA</a:t>
          </a:r>
          <a:endParaRPr lang="es-CL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16681AA-10D5-4182-B612-A3D84A1AE4F5}" type="parTrans" cxnId="{2C4CCD1B-CD1B-407D-849B-ABD8D5200133}">
      <dgm:prSet/>
      <dgm:spPr/>
      <dgm:t>
        <a:bodyPr/>
        <a:lstStyle/>
        <a:p>
          <a:endParaRPr lang="es-CL"/>
        </a:p>
      </dgm:t>
    </dgm:pt>
    <dgm:pt modelId="{F808F3ED-F345-4DDE-8843-AF8151485C35}" type="sibTrans" cxnId="{2C4CCD1B-CD1B-407D-849B-ABD8D5200133}">
      <dgm:prSet/>
      <dgm:spPr/>
      <dgm:t>
        <a:bodyPr/>
        <a:lstStyle/>
        <a:p>
          <a:endParaRPr lang="es-CL"/>
        </a:p>
      </dgm:t>
    </dgm:pt>
    <dgm:pt modelId="{1016469C-7358-4B8D-B4B4-B1B58AF11700}">
      <dgm:prSet phldrT="[Texto]"/>
      <dgm:spPr>
        <a:xfrm>
          <a:off x="2991886" y="74555"/>
          <a:ext cx="2622102" cy="432000"/>
        </a:xfrm>
        <a:prstGeom prst="rect">
          <a:avLst/>
        </a:prstGeom>
        <a:gradFill rotWithShape="0">
          <a:gsLst>
            <a:gs pos="0">
              <a:srgbClr val="DAEDEF">
                <a:hueOff val="1628512"/>
                <a:satOff val="5598"/>
                <a:lumOff val="-26863"/>
                <a:alphaOff val="0"/>
                <a:shade val="51000"/>
                <a:satMod val="130000"/>
              </a:srgbClr>
            </a:gs>
            <a:gs pos="80000">
              <a:srgbClr val="DAEDEF">
                <a:hueOff val="1628512"/>
                <a:satOff val="5598"/>
                <a:lumOff val="-26863"/>
                <a:alphaOff val="0"/>
                <a:shade val="93000"/>
                <a:satMod val="130000"/>
              </a:srgbClr>
            </a:gs>
            <a:gs pos="100000">
              <a:srgbClr val="DAEDEF">
                <a:hueOff val="1628512"/>
                <a:satOff val="5598"/>
                <a:lumOff val="-26863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DAEDEF">
              <a:hueOff val="1628512"/>
              <a:satOff val="5598"/>
              <a:lumOff val="-26863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s-CL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Ambiente de Pre-Producción</a:t>
          </a:r>
        </a:p>
      </dgm:t>
    </dgm:pt>
    <dgm:pt modelId="{8C37A688-A57B-4BB5-802F-5DEEF2AD162A}" type="parTrans" cxnId="{B1E59C04-8147-4541-A5F7-BF9CCBE79CC8}">
      <dgm:prSet/>
      <dgm:spPr/>
      <dgm:t>
        <a:bodyPr/>
        <a:lstStyle/>
        <a:p>
          <a:endParaRPr lang="es-CL"/>
        </a:p>
      </dgm:t>
    </dgm:pt>
    <dgm:pt modelId="{F68B5D5D-06CB-4B81-874B-9F60BD730B98}" type="sibTrans" cxnId="{B1E59C04-8147-4541-A5F7-BF9CCBE79CC8}">
      <dgm:prSet/>
      <dgm:spPr/>
      <dgm:t>
        <a:bodyPr/>
        <a:lstStyle/>
        <a:p>
          <a:endParaRPr lang="es-CL"/>
        </a:p>
      </dgm:t>
    </dgm:pt>
    <dgm:pt modelId="{0C8D2E2C-987F-488A-B445-DE75BCAF6AEE}">
      <dgm:prSet phldrT="[Texto]"/>
      <dgm:spPr>
        <a:xfrm>
          <a:off x="5981083" y="74555"/>
          <a:ext cx="2622102" cy="432000"/>
        </a:xfrm>
        <a:prstGeom prst="rect">
          <a:avLst/>
        </a:prstGeom>
        <a:gradFill rotWithShape="0">
          <a:gsLst>
            <a:gs pos="0">
              <a:srgbClr val="DAEDEF">
                <a:hueOff val="3257024"/>
                <a:satOff val="11196"/>
                <a:lumOff val="-53726"/>
                <a:alphaOff val="0"/>
                <a:shade val="51000"/>
                <a:satMod val="130000"/>
              </a:srgbClr>
            </a:gs>
            <a:gs pos="80000">
              <a:srgbClr val="DAEDEF">
                <a:hueOff val="3257024"/>
                <a:satOff val="11196"/>
                <a:lumOff val="-53726"/>
                <a:alphaOff val="0"/>
                <a:shade val="93000"/>
                <a:satMod val="130000"/>
              </a:srgbClr>
            </a:gs>
            <a:gs pos="100000">
              <a:srgbClr val="DAEDEF">
                <a:hueOff val="3257024"/>
                <a:satOff val="11196"/>
                <a:lumOff val="-53726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DAEDEF">
              <a:hueOff val="3257024"/>
              <a:satOff val="11196"/>
              <a:lumOff val="-5372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s-CL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Ambiente Productivo</a:t>
          </a:r>
        </a:p>
      </dgm:t>
    </dgm:pt>
    <dgm:pt modelId="{DF41527A-9F00-48BB-9DEB-A19AEDC96456}" type="parTrans" cxnId="{BB8D6138-5B63-413D-8252-E6DF76B430D1}">
      <dgm:prSet/>
      <dgm:spPr/>
      <dgm:t>
        <a:bodyPr/>
        <a:lstStyle/>
        <a:p>
          <a:endParaRPr lang="es-CL"/>
        </a:p>
      </dgm:t>
    </dgm:pt>
    <dgm:pt modelId="{4557191A-271F-4819-95FC-12565404D41E}" type="sibTrans" cxnId="{BB8D6138-5B63-413D-8252-E6DF76B430D1}">
      <dgm:prSet/>
      <dgm:spPr/>
      <dgm:t>
        <a:bodyPr/>
        <a:lstStyle/>
        <a:p>
          <a:endParaRPr lang="es-CL"/>
        </a:p>
      </dgm:t>
    </dgm:pt>
    <dgm:pt modelId="{82D2C966-5ACD-471E-A926-2001FCFBE6F0}">
      <dgm:prSet/>
      <dgm:spPr>
        <a:xfrm>
          <a:off x="2689" y="506555"/>
          <a:ext cx="2622102" cy="658800"/>
        </a:xfrm>
        <a:prstGeom prst="rect">
          <a:avLst/>
        </a:prstGeom>
        <a:solidFill>
          <a:srgbClr val="DAEDEF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DAEDE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L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Servidor Web</a:t>
          </a:r>
          <a:endParaRPr lang="es-CL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B3B5865B-E158-42FB-933E-8E849B83D18B}" type="parTrans" cxnId="{4CE88FC6-5815-4064-828E-7A44347C889C}">
      <dgm:prSet/>
      <dgm:spPr/>
      <dgm:t>
        <a:bodyPr/>
        <a:lstStyle/>
        <a:p>
          <a:endParaRPr lang="es-CL"/>
        </a:p>
      </dgm:t>
    </dgm:pt>
    <dgm:pt modelId="{3AF25C99-B294-4F46-9CBB-ECF32765E2FA}" type="sibTrans" cxnId="{4CE88FC6-5815-4064-828E-7A44347C889C}">
      <dgm:prSet/>
      <dgm:spPr/>
      <dgm:t>
        <a:bodyPr/>
        <a:lstStyle/>
        <a:p>
          <a:endParaRPr lang="es-CL"/>
        </a:p>
      </dgm:t>
    </dgm:pt>
    <dgm:pt modelId="{960CEB4F-DB9A-49A5-BCC8-8D1908FD50C4}">
      <dgm:prSet/>
      <dgm:spPr>
        <a:xfrm>
          <a:off x="2991886" y="506555"/>
          <a:ext cx="2622102" cy="658800"/>
        </a:xfrm>
        <a:prstGeom prst="rect">
          <a:avLst/>
        </a:prstGeom>
        <a:solidFill>
          <a:srgbClr val="DAEDEF">
            <a:tint val="40000"/>
            <a:alpha val="90000"/>
            <a:hueOff val="1622542"/>
            <a:satOff val="-11507"/>
            <a:lumOff val="-6548"/>
            <a:alphaOff val="0"/>
          </a:srgbClr>
        </a:solidFill>
        <a:ln w="9525" cap="flat" cmpd="sng" algn="ctr">
          <a:solidFill>
            <a:srgbClr val="DAEDEF">
              <a:tint val="40000"/>
              <a:alpha val="90000"/>
              <a:hueOff val="1622542"/>
              <a:satOff val="-11507"/>
              <a:lumOff val="-654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L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Servidor Web</a:t>
          </a:r>
          <a:endParaRPr lang="es-CL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C2D082D-66B2-43A6-BBE1-A9F09DAF5651}" type="parTrans" cxnId="{51F92D3F-7800-4D8F-88B6-86894AB5401C}">
      <dgm:prSet/>
      <dgm:spPr/>
      <dgm:t>
        <a:bodyPr/>
        <a:lstStyle/>
        <a:p>
          <a:endParaRPr lang="es-CL"/>
        </a:p>
      </dgm:t>
    </dgm:pt>
    <dgm:pt modelId="{85F9DC51-72DC-4B61-AC0B-FFE896979AAE}" type="sibTrans" cxnId="{51F92D3F-7800-4D8F-88B6-86894AB5401C}">
      <dgm:prSet/>
      <dgm:spPr/>
      <dgm:t>
        <a:bodyPr/>
        <a:lstStyle/>
        <a:p>
          <a:endParaRPr lang="es-CL"/>
        </a:p>
      </dgm:t>
    </dgm:pt>
    <dgm:pt modelId="{B4B21883-9134-4E3A-83F8-D5A63B1FFB7D}">
      <dgm:prSet/>
      <dgm:spPr>
        <a:xfrm>
          <a:off x="5981083" y="506555"/>
          <a:ext cx="2622102" cy="658800"/>
        </a:xfrm>
        <a:prstGeom prst="rect">
          <a:avLst/>
        </a:prstGeom>
        <a:solidFill>
          <a:srgbClr val="DAEDEF">
            <a:tint val="40000"/>
            <a:alpha val="90000"/>
            <a:hueOff val="3245083"/>
            <a:satOff val="-23015"/>
            <a:lumOff val="-13095"/>
            <a:alphaOff val="0"/>
          </a:srgbClr>
        </a:solidFill>
        <a:ln w="9525" cap="flat" cmpd="sng" algn="ctr">
          <a:solidFill>
            <a:srgbClr val="DAEDEF">
              <a:tint val="40000"/>
              <a:alpha val="90000"/>
              <a:hueOff val="3245083"/>
              <a:satOff val="-23015"/>
              <a:lumOff val="-13095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L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Servidores Web (8)</a:t>
          </a:r>
          <a:endParaRPr lang="es-CL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315C8DF0-6646-43D7-B438-D3C762235E0C}" type="parTrans" cxnId="{779D116C-3AD1-491F-888B-B2C9A34EEF0A}">
      <dgm:prSet/>
      <dgm:spPr/>
      <dgm:t>
        <a:bodyPr/>
        <a:lstStyle/>
        <a:p>
          <a:endParaRPr lang="es-CL"/>
        </a:p>
      </dgm:t>
    </dgm:pt>
    <dgm:pt modelId="{AA915680-B0A8-4047-B4A3-12316EC4F36E}" type="sibTrans" cxnId="{779D116C-3AD1-491F-888B-B2C9A34EEF0A}">
      <dgm:prSet/>
      <dgm:spPr/>
      <dgm:t>
        <a:bodyPr/>
        <a:lstStyle/>
        <a:p>
          <a:endParaRPr lang="es-CL"/>
        </a:p>
      </dgm:t>
    </dgm:pt>
    <dgm:pt modelId="{C5FD3052-C77B-4C26-87BC-737CE3CD0F70}">
      <dgm:prSet/>
      <dgm:spPr>
        <a:xfrm>
          <a:off x="2689" y="506555"/>
          <a:ext cx="2622102" cy="658800"/>
        </a:xfrm>
        <a:prstGeom prst="rect">
          <a:avLst/>
        </a:prstGeom>
        <a:solidFill>
          <a:srgbClr val="DAEDEF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DAEDE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L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Servidor de Aplicaciones</a:t>
          </a:r>
          <a:endParaRPr lang="es-CL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10A278F6-8A79-4AD7-8BEB-2331DF06638C}" type="parTrans" cxnId="{48B9A019-3726-4CF0-A0A2-EAC92027B457}">
      <dgm:prSet/>
      <dgm:spPr/>
      <dgm:t>
        <a:bodyPr/>
        <a:lstStyle/>
        <a:p>
          <a:endParaRPr lang="en-US"/>
        </a:p>
      </dgm:t>
    </dgm:pt>
    <dgm:pt modelId="{280665D5-F0D4-412B-88C7-93CE5D1644F5}" type="sibTrans" cxnId="{48B9A019-3726-4CF0-A0A2-EAC92027B457}">
      <dgm:prSet/>
      <dgm:spPr/>
      <dgm:t>
        <a:bodyPr/>
        <a:lstStyle/>
        <a:p>
          <a:endParaRPr lang="en-US"/>
        </a:p>
      </dgm:t>
    </dgm:pt>
    <dgm:pt modelId="{E4ADF337-6DF4-4852-B931-ED641A3442BF}">
      <dgm:prSet/>
      <dgm:spPr>
        <a:xfrm>
          <a:off x="2991886" y="506555"/>
          <a:ext cx="2622102" cy="658800"/>
        </a:xfrm>
        <a:prstGeom prst="rect">
          <a:avLst/>
        </a:prstGeom>
        <a:solidFill>
          <a:srgbClr val="DAEDEF">
            <a:tint val="40000"/>
            <a:alpha val="90000"/>
            <a:hueOff val="1622542"/>
            <a:satOff val="-11507"/>
            <a:lumOff val="-6548"/>
            <a:alphaOff val="0"/>
          </a:srgbClr>
        </a:solidFill>
        <a:ln w="9525" cap="flat" cmpd="sng" algn="ctr">
          <a:solidFill>
            <a:srgbClr val="DAEDEF">
              <a:tint val="40000"/>
              <a:alpha val="90000"/>
              <a:hueOff val="1622542"/>
              <a:satOff val="-11507"/>
              <a:lumOff val="-654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L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Servidor de Aplicaciones</a:t>
          </a:r>
          <a:endParaRPr lang="es-CL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0B7F8C8B-8AB0-4CDA-9C7B-5F0530198F64}" type="parTrans" cxnId="{A5EBC8A7-C4CD-4A6C-AD64-126700B743D1}">
      <dgm:prSet/>
      <dgm:spPr/>
      <dgm:t>
        <a:bodyPr/>
        <a:lstStyle/>
        <a:p>
          <a:endParaRPr lang="en-US"/>
        </a:p>
      </dgm:t>
    </dgm:pt>
    <dgm:pt modelId="{030D06AA-DD87-447A-A069-1E33290BFED9}" type="sibTrans" cxnId="{A5EBC8A7-C4CD-4A6C-AD64-126700B743D1}">
      <dgm:prSet/>
      <dgm:spPr/>
      <dgm:t>
        <a:bodyPr/>
        <a:lstStyle/>
        <a:p>
          <a:endParaRPr lang="en-US"/>
        </a:p>
      </dgm:t>
    </dgm:pt>
    <dgm:pt modelId="{EDB7C0B4-F337-4561-9098-050A7A97F538}">
      <dgm:prSet/>
      <dgm:spPr>
        <a:xfrm>
          <a:off x="5981083" y="506555"/>
          <a:ext cx="2622102" cy="658800"/>
        </a:xfrm>
        <a:prstGeom prst="rect">
          <a:avLst/>
        </a:prstGeom>
        <a:solidFill>
          <a:srgbClr val="DAEDEF">
            <a:tint val="40000"/>
            <a:alpha val="90000"/>
            <a:hueOff val="3245083"/>
            <a:satOff val="-23015"/>
            <a:lumOff val="-13095"/>
            <a:alphaOff val="0"/>
          </a:srgbClr>
        </a:solidFill>
        <a:ln w="9525" cap="flat" cmpd="sng" algn="ctr">
          <a:solidFill>
            <a:srgbClr val="DAEDEF">
              <a:tint val="40000"/>
              <a:alpha val="90000"/>
              <a:hueOff val="3245083"/>
              <a:satOff val="-23015"/>
              <a:lumOff val="-13095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L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Servidor de Aplicaciones (5)</a:t>
          </a:r>
          <a:endParaRPr lang="es-CL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BC847F4F-34EB-4EB6-BF32-C6E0DBB0893E}" type="parTrans" cxnId="{CA021D53-16D8-4122-B546-90FF4FC21D58}">
      <dgm:prSet/>
      <dgm:spPr/>
      <dgm:t>
        <a:bodyPr/>
        <a:lstStyle/>
        <a:p>
          <a:endParaRPr lang="en-US"/>
        </a:p>
      </dgm:t>
    </dgm:pt>
    <dgm:pt modelId="{EC1AF459-26CE-437C-AA52-A7A15C12DF90}" type="sibTrans" cxnId="{CA021D53-16D8-4122-B546-90FF4FC21D58}">
      <dgm:prSet/>
      <dgm:spPr/>
      <dgm:t>
        <a:bodyPr/>
        <a:lstStyle/>
        <a:p>
          <a:endParaRPr lang="en-US"/>
        </a:p>
      </dgm:t>
    </dgm:pt>
    <dgm:pt modelId="{70E1A8F9-6662-4E1B-A493-F2AD26A4E14D}" type="pres">
      <dgm:prSet presAssocID="{5BB86C03-90CA-453E-AB14-3A27AB4217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60F4C61A-5EA3-487A-9CD7-AEBEA77A4FDF}" type="pres">
      <dgm:prSet presAssocID="{A39A1D1C-1C79-4263-A32D-9BF58E71D24A}" presName="composite" presStyleCnt="0"/>
      <dgm:spPr/>
    </dgm:pt>
    <dgm:pt modelId="{2BA324D0-CB18-4792-A4E5-60EE4C9F5D0F}" type="pres">
      <dgm:prSet presAssocID="{A39A1D1C-1C79-4263-A32D-9BF58E71D24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AF10FE5-EBA8-40B4-8B01-D09DC4C755C7}" type="pres">
      <dgm:prSet presAssocID="{A39A1D1C-1C79-4263-A32D-9BF58E71D24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2E0DDCF-C0E7-4DA5-9B07-971FA2E1B4B8}" type="pres">
      <dgm:prSet presAssocID="{F808F3ED-F345-4DDE-8843-AF8151485C35}" presName="space" presStyleCnt="0"/>
      <dgm:spPr/>
    </dgm:pt>
    <dgm:pt modelId="{ECC75B9F-D26D-40EF-BFBF-FD0542F4AA67}" type="pres">
      <dgm:prSet presAssocID="{1016469C-7358-4B8D-B4B4-B1B58AF11700}" presName="composite" presStyleCnt="0"/>
      <dgm:spPr/>
    </dgm:pt>
    <dgm:pt modelId="{91EBBE41-1581-4A9E-8CD8-24723620CCB8}" type="pres">
      <dgm:prSet presAssocID="{1016469C-7358-4B8D-B4B4-B1B58AF1170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7F68B81-8742-4E2D-BA74-FEFBE145FA6D}" type="pres">
      <dgm:prSet presAssocID="{1016469C-7358-4B8D-B4B4-B1B58AF1170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123CBB0-DDAA-46F7-9F69-B63747251FC1}" type="pres">
      <dgm:prSet presAssocID="{F68B5D5D-06CB-4B81-874B-9F60BD730B98}" presName="space" presStyleCnt="0"/>
      <dgm:spPr/>
    </dgm:pt>
    <dgm:pt modelId="{890E04A1-7C22-4112-ABEF-79B70F581D93}" type="pres">
      <dgm:prSet presAssocID="{0C8D2E2C-987F-488A-B445-DE75BCAF6AEE}" presName="composite" presStyleCnt="0"/>
      <dgm:spPr/>
    </dgm:pt>
    <dgm:pt modelId="{568F4211-55B2-4A54-813C-EA4E418ECD10}" type="pres">
      <dgm:prSet presAssocID="{0C8D2E2C-987F-488A-B445-DE75BCAF6AE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8BCF5C3-DCF9-4482-81C4-FF0D6FD14849}" type="pres">
      <dgm:prSet presAssocID="{0C8D2E2C-987F-488A-B445-DE75BCAF6AE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86D487E-8CCB-46F6-9F3A-79DF8D80C433}" type="presOf" srcId="{EDB7C0B4-F337-4561-9098-050A7A97F538}" destId="{58BCF5C3-DCF9-4482-81C4-FF0D6FD14849}" srcOrd="0" destOrd="1" presId="urn:microsoft.com/office/officeart/2005/8/layout/hList1"/>
    <dgm:cxn modelId="{8950A3D0-14B3-406B-843D-DC4F323D6306}" type="presOf" srcId="{B4B21883-9134-4E3A-83F8-D5A63B1FFB7D}" destId="{58BCF5C3-DCF9-4482-81C4-FF0D6FD14849}" srcOrd="0" destOrd="0" presId="urn:microsoft.com/office/officeart/2005/8/layout/hList1"/>
    <dgm:cxn modelId="{FFE22DCA-094C-4B07-8B54-65AE344D4CC4}" type="presOf" srcId="{5BB86C03-90CA-453E-AB14-3A27AB42179E}" destId="{70E1A8F9-6662-4E1B-A493-F2AD26A4E14D}" srcOrd="0" destOrd="0" presId="urn:microsoft.com/office/officeart/2005/8/layout/hList1"/>
    <dgm:cxn modelId="{15E7AF92-A2D7-4C6B-A947-B7546538C9D3}" type="presOf" srcId="{C5FD3052-C77B-4C26-87BC-737CE3CD0F70}" destId="{6AF10FE5-EBA8-40B4-8B01-D09DC4C755C7}" srcOrd="0" destOrd="1" presId="urn:microsoft.com/office/officeart/2005/8/layout/hList1"/>
    <dgm:cxn modelId="{CA021D53-16D8-4122-B546-90FF4FC21D58}" srcId="{0C8D2E2C-987F-488A-B445-DE75BCAF6AEE}" destId="{EDB7C0B4-F337-4561-9098-050A7A97F538}" srcOrd="1" destOrd="0" parTransId="{BC847F4F-34EB-4EB6-BF32-C6E0DBB0893E}" sibTransId="{EC1AF459-26CE-437C-AA52-A7A15C12DF90}"/>
    <dgm:cxn modelId="{779D116C-3AD1-491F-888B-B2C9A34EEF0A}" srcId="{0C8D2E2C-987F-488A-B445-DE75BCAF6AEE}" destId="{B4B21883-9134-4E3A-83F8-D5A63B1FFB7D}" srcOrd="0" destOrd="0" parTransId="{315C8DF0-6646-43D7-B438-D3C762235E0C}" sibTransId="{AA915680-B0A8-4047-B4A3-12316EC4F36E}"/>
    <dgm:cxn modelId="{4CE9D70B-4E27-405E-A030-F8A46A599176}" type="presOf" srcId="{960CEB4F-DB9A-49A5-BCC8-8D1908FD50C4}" destId="{97F68B81-8742-4E2D-BA74-FEFBE145FA6D}" srcOrd="0" destOrd="0" presId="urn:microsoft.com/office/officeart/2005/8/layout/hList1"/>
    <dgm:cxn modelId="{84F41454-AED4-46DE-92C6-398E6992D70E}" type="presOf" srcId="{E4ADF337-6DF4-4852-B931-ED641A3442BF}" destId="{97F68B81-8742-4E2D-BA74-FEFBE145FA6D}" srcOrd="0" destOrd="1" presId="urn:microsoft.com/office/officeart/2005/8/layout/hList1"/>
    <dgm:cxn modelId="{CFD0BC93-37A1-408F-B853-0C231D649BB5}" type="presOf" srcId="{A39A1D1C-1C79-4263-A32D-9BF58E71D24A}" destId="{2BA324D0-CB18-4792-A4E5-60EE4C9F5D0F}" srcOrd="0" destOrd="0" presId="urn:microsoft.com/office/officeart/2005/8/layout/hList1"/>
    <dgm:cxn modelId="{2C4CCD1B-CD1B-407D-849B-ABD8D5200133}" srcId="{5BB86C03-90CA-453E-AB14-3A27AB42179E}" destId="{A39A1D1C-1C79-4263-A32D-9BF58E71D24A}" srcOrd="0" destOrd="0" parTransId="{316681AA-10D5-4182-B612-A3D84A1AE4F5}" sibTransId="{F808F3ED-F345-4DDE-8843-AF8151485C35}"/>
    <dgm:cxn modelId="{4CE88FC6-5815-4064-828E-7A44347C889C}" srcId="{A39A1D1C-1C79-4263-A32D-9BF58E71D24A}" destId="{82D2C966-5ACD-471E-A926-2001FCFBE6F0}" srcOrd="0" destOrd="0" parTransId="{B3B5865B-E158-42FB-933E-8E849B83D18B}" sibTransId="{3AF25C99-B294-4F46-9CBB-ECF32765E2FA}"/>
    <dgm:cxn modelId="{48B9A019-3726-4CF0-A0A2-EAC92027B457}" srcId="{A39A1D1C-1C79-4263-A32D-9BF58E71D24A}" destId="{C5FD3052-C77B-4C26-87BC-737CE3CD0F70}" srcOrd="1" destOrd="0" parTransId="{10A278F6-8A79-4AD7-8BEB-2331DF06638C}" sibTransId="{280665D5-F0D4-412B-88C7-93CE5D1644F5}"/>
    <dgm:cxn modelId="{B7CCA078-0ACD-4E49-84EF-688159B3F931}" type="presOf" srcId="{0C8D2E2C-987F-488A-B445-DE75BCAF6AEE}" destId="{568F4211-55B2-4A54-813C-EA4E418ECD10}" srcOrd="0" destOrd="0" presId="urn:microsoft.com/office/officeart/2005/8/layout/hList1"/>
    <dgm:cxn modelId="{4B856229-2C1F-4EDE-BDA9-C38EEA801592}" type="presOf" srcId="{82D2C966-5ACD-471E-A926-2001FCFBE6F0}" destId="{6AF10FE5-EBA8-40B4-8B01-D09DC4C755C7}" srcOrd="0" destOrd="0" presId="urn:microsoft.com/office/officeart/2005/8/layout/hList1"/>
    <dgm:cxn modelId="{A5EBC8A7-C4CD-4A6C-AD64-126700B743D1}" srcId="{1016469C-7358-4B8D-B4B4-B1B58AF11700}" destId="{E4ADF337-6DF4-4852-B931-ED641A3442BF}" srcOrd="1" destOrd="0" parTransId="{0B7F8C8B-8AB0-4CDA-9C7B-5F0530198F64}" sibTransId="{030D06AA-DD87-447A-A069-1E33290BFED9}"/>
    <dgm:cxn modelId="{92B07C07-65D9-4ECC-A21B-690864F23097}" type="presOf" srcId="{1016469C-7358-4B8D-B4B4-B1B58AF11700}" destId="{91EBBE41-1581-4A9E-8CD8-24723620CCB8}" srcOrd="0" destOrd="0" presId="urn:microsoft.com/office/officeart/2005/8/layout/hList1"/>
    <dgm:cxn modelId="{BB8D6138-5B63-413D-8252-E6DF76B430D1}" srcId="{5BB86C03-90CA-453E-AB14-3A27AB42179E}" destId="{0C8D2E2C-987F-488A-B445-DE75BCAF6AEE}" srcOrd="2" destOrd="0" parTransId="{DF41527A-9F00-48BB-9DEB-A19AEDC96456}" sibTransId="{4557191A-271F-4819-95FC-12565404D41E}"/>
    <dgm:cxn modelId="{51F92D3F-7800-4D8F-88B6-86894AB5401C}" srcId="{1016469C-7358-4B8D-B4B4-B1B58AF11700}" destId="{960CEB4F-DB9A-49A5-BCC8-8D1908FD50C4}" srcOrd="0" destOrd="0" parTransId="{FC2D082D-66B2-43A6-BBE1-A9F09DAF5651}" sibTransId="{85F9DC51-72DC-4B61-AC0B-FFE896979AAE}"/>
    <dgm:cxn modelId="{B1E59C04-8147-4541-A5F7-BF9CCBE79CC8}" srcId="{5BB86C03-90CA-453E-AB14-3A27AB42179E}" destId="{1016469C-7358-4B8D-B4B4-B1B58AF11700}" srcOrd="1" destOrd="0" parTransId="{8C37A688-A57B-4BB5-802F-5DEEF2AD162A}" sibTransId="{F68B5D5D-06CB-4B81-874B-9F60BD730B98}"/>
    <dgm:cxn modelId="{0119A3FA-37F3-41FB-B13D-D53CAB66419B}" type="presParOf" srcId="{70E1A8F9-6662-4E1B-A493-F2AD26A4E14D}" destId="{60F4C61A-5EA3-487A-9CD7-AEBEA77A4FDF}" srcOrd="0" destOrd="0" presId="urn:microsoft.com/office/officeart/2005/8/layout/hList1"/>
    <dgm:cxn modelId="{B6015F01-655A-4635-A205-E6E58C5B8947}" type="presParOf" srcId="{60F4C61A-5EA3-487A-9CD7-AEBEA77A4FDF}" destId="{2BA324D0-CB18-4792-A4E5-60EE4C9F5D0F}" srcOrd="0" destOrd="0" presId="urn:microsoft.com/office/officeart/2005/8/layout/hList1"/>
    <dgm:cxn modelId="{DAFB89E9-6018-48D9-8CC0-1539FD09BB1F}" type="presParOf" srcId="{60F4C61A-5EA3-487A-9CD7-AEBEA77A4FDF}" destId="{6AF10FE5-EBA8-40B4-8B01-D09DC4C755C7}" srcOrd="1" destOrd="0" presId="urn:microsoft.com/office/officeart/2005/8/layout/hList1"/>
    <dgm:cxn modelId="{7A12BB02-0887-46D8-AAC6-D073951E28F5}" type="presParOf" srcId="{70E1A8F9-6662-4E1B-A493-F2AD26A4E14D}" destId="{82E0DDCF-C0E7-4DA5-9B07-971FA2E1B4B8}" srcOrd="1" destOrd="0" presId="urn:microsoft.com/office/officeart/2005/8/layout/hList1"/>
    <dgm:cxn modelId="{E354FC19-062D-4874-924E-8F1AA53F22EE}" type="presParOf" srcId="{70E1A8F9-6662-4E1B-A493-F2AD26A4E14D}" destId="{ECC75B9F-D26D-40EF-BFBF-FD0542F4AA67}" srcOrd="2" destOrd="0" presId="urn:microsoft.com/office/officeart/2005/8/layout/hList1"/>
    <dgm:cxn modelId="{DDBECFBF-F40B-429F-848A-6FBDEB62FFC2}" type="presParOf" srcId="{ECC75B9F-D26D-40EF-BFBF-FD0542F4AA67}" destId="{91EBBE41-1581-4A9E-8CD8-24723620CCB8}" srcOrd="0" destOrd="0" presId="urn:microsoft.com/office/officeart/2005/8/layout/hList1"/>
    <dgm:cxn modelId="{CA294D2B-165C-4C18-953B-2A6BBAD2F3C3}" type="presParOf" srcId="{ECC75B9F-D26D-40EF-BFBF-FD0542F4AA67}" destId="{97F68B81-8742-4E2D-BA74-FEFBE145FA6D}" srcOrd="1" destOrd="0" presId="urn:microsoft.com/office/officeart/2005/8/layout/hList1"/>
    <dgm:cxn modelId="{C4CFCC34-7ADC-4193-A8E2-96AF96626138}" type="presParOf" srcId="{70E1A8F9-6662-4E1B-A493-F2AD26A4E14D}" destId="{5123CBB0-DDAA-46F7-9F69-B63747251FC1}" srcOrd="3" destOrd="0" presId="urn:microsoft.com/office/officeart/2005/8/layout/hList1"/>
    <dgm:cxn modelId="{71C2BD59-13AE-4054-9A64-A4753B5D244D}" type="presParOf" srcId="{70E1A8F9-6662-4E1B-A493-F2AD26A4E14D}" destId="{890E04A1-7C22-4112-ABEF-79B70F581D93}" srcOrd="4" destOrd="0" presId="urn:microsoft.com/office/officeart/2005/8/layout/hList1"/>
    <dgm:cxn modelId="{D6B0D029-2984-4D9E-A22A-A9EF7BBA5867}" type="presParOf" srcId="{890E04A1-7C22-4112-ABEF-79B70F581D93}" destId="{568F4211-55B2-4A54-813C-EA4E418ECD10}" srcOrd="0" destOrd="0" presId="urn:microsoft.com/office/officeart/2005/8/layout/hList1"/>
    <dgm:cxn modelId="{B1807BAC-EB72-4836-9A92-00FD582101CE}" type="presParOf" srcId="{890E04A1-7C22-4112-ABEF-79B70F581D93}" destId="{58BCF5C3-DCF9-4482-81C4-FF0D6FD1484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4DA8CF-A24A-410B-8DA8-E225D0CE8815}" type="doc">
      <dgm:prSet loTypeId="urn:microsoft.com/office/officeart/2005/8/layout/cycle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EF988DA6-1A23-4D28-A4D3-DE172C826738}">
      <dgm:prSet phldrT="[Texto]" custT="1"/>
      <dgm:spPr/>
      <dgm:t>
        <a:bodyPr/>
        <a:lstStyle/>
        <a:p>
          <a:r>
            <a:rPr lang="es-CL" sz="1200" dirty="0" smtClean="0"/>
            <a:t>Política </a:t>
          </a:r>
          <a:r>
            <a:rPr lang="es-CL" sz="1200" dirty="0" err="1" smtClean="0"/>
            <a:t>DRP</a:t>
          </a:r>
          <a:endParaRPr lang="es-CL" sz="1200" dirty="0" smtClean="0"/>
        </a:p>
        <a:p>
          <a:r>
            <a:rPr lang="es-CL" sz="900" dirty="0" err="1" smtClean="0"/>
            <a:t>DGSI</a:t>
          </a:r>
          <a:r>
            <a:rPr lang="es-CL" sz="900" dirty="0" smtClean="0"/>
            <a:t>-011</a:t>
          </a:r>
        </a:p>
      </dgm:t>
    </dgm:pt>
    <dgm:pt modelId="{E3B0C091-E3F0-46D5-B4D8-DBAEEE5E23B4}" type="parTrans" cxnId="{DF613443-9E7E-4D14-ACFA-EDFF9BB2B983}">
      <dgm:prSet/>
      <dgm:spPr/>
      <dgm:t>
        <a:bodyPr/>
        <a:lstStyle/>
        <a:p>
          <a:endParaRPr lang="es-CL"/>
        </a:p>
      </dgm:t>
    </dgm:pt>
    <dgm:pt modelId="{CDA44EDC-6A20-41A2-8AE3-32043E095754}" type="sibTrans" cxnId="{DF613443-9E7E-4D14-ACFA-EDFF9BB2B983}">
      <dgm:prSet/>
      <dgm:spPr/>
      <dgm:t>
        <a:bodyPr/>
        <a:lstStyle/>
        <a:p>
          <a:endParaRPr lang="es-CL"/>
        </a:p>
      </dgm:t>
    </dgm:pt>
    <dgm:pt modelId="{8BF7AE84-533B-4AF0-ADEE-FABF4695F4BC}">
      <dgm:prSet phldrT="[Texto]" custT="1"/>
      <dgm:spPr/>
      <dgm:t>
        <a:bodyPr/>
        <a:lstStyle/>
        <a:p>
          <a:r>
            <a:rPr lang="es-CL" sz="1100" dirty="0" smtClean="0"/>
            <a:t>Análisis y Evaluación de Riesgo</a:t>
          </a:r>
        </a:p>
        <a:p>
          <a:r>
            <a:rPr lang="es-CL" sz="900" dirty="0" err="1" smtClean="0"/>
            <a:t>DGSI</a:t>
          </a:r>
          <a:r>
            <a:rPr lang="es-CL" sz="900" dirty="0" smtClean="0"/>
            <a:t>-002</a:t>
          </a:r>
          <a:endParaRPr lang="es-CL" sz="900" dirty="0"/>
        </a:p>
      </dgm:t>
    </dgm:pt>
    <dgm:pt modelId="{B74F0EFF-3B15-4140-82B6-993B7C265608}" type="parTrans" cxnId="{4D05058C-CADB-47A7-BD40-9A05327A2045}">
      <dgm:prSet/>
      <dgm:spPr/>
      <dgm:t>
        <a:bodyPr/>
        <a:lstStyle/>
        <a:p>
          <a:endParaRPr lang="es-CL"/>
        </a:p>
      </dgm:t>
    </dgm:pt>
    <dgm:pt modelId="{E87CF1B1-2BAE-4C59-AFC6-6747895F8EF7}" type="sibTrans" cxnId="{4D05058C-CADB-47A7-BD40-9A05327A2045}">
      <dgm:prSet/>
      <dgm:spPr/>
      <dgm:t>
        <a:bodyPr/>
        <a:lstStyle/>
        <a:p>
          <a:endParaRPr lang="es-CL"/>
        </a:p>
      </dgm:t>
    </dgm:pt>
    <dgm:pt modelId="{3D1CE303-20D4-499D-8F75-85F6197E2D12}">
      <dgm:prSet phldrT="[Texto]" custT="1"/>
      <dgm:spPr/>
      <dgm:t>
        <a:bodyPr/>
        <a:lstStyle/>
        <a:p>
          <a:r>
            <a:rPr lang="es-CL" sz="1200" dirty="0" smtClean="0"/>
            <a:t>Análisis de </a:t>
          </a:r>
          <a:r>
            <a:rPr lang="es-CL" sz="1100" dirty="0" smtClean="0"/>
            <a:t>Impacto al Negocio (</a:t>
          </a:r>
          <a:r>
            <a:rPr lang="es-CL" sz="1100" dirty="0" err="1" smtClean="0"/>
            <a:t>BIA</a:t>
          </a:r>
          <a:r>
            <a:rPr lang="es-CL" sz="1200" dirty="0" smtClean="0"/>
            <a:t>)</a:t>
          </a:r>
        </a:p>
        <a:p>
          <a:r>
            <a:rPr lang="es-CL" sz="900" dirty="0" err="1" smtClean="0"/>
            <a:t>PGSI</a:t>
          </a:r>
          <a:r>
            <a:rPr lang="es-CL" sz="900" dirty="0" smtClean="0"/>
            <a:t>-003</a:t>
          </a:r>
          <a:endParaRPr lang="es-CL" sz="900" dirty="0"/>
        </a:p>
      </dgm:t>
    </dgm:pt>
    <dgm:pt modelId="{3CA9B3EC-A9A0-4634-9B01-E11879639CD2}" type="parTrans" cxnId="{1F50D5CF-EDC4-4347-831E-7AD31C96B769}">
      <dgm:prSet/>
      <dgm:spPr/>
      <dgm:t>
        <a:bodyPr/>
        <a:lstStyle/>
        <a:p>
          <a:endParaRPr lang="es-CL"/>
        </a:p>
      </dgm:t>
    </dgm:pt>
    <dgm:pt modelId="{C9A91AA6-51F3-4B84-A492-196F08E02C3E}" type="sibTrans" cxnId="{1F50D5CF-EDC4-4347-831E-7AD31C96B769}">
      <dgm:prSet/>
      <dgm:spPr/>
      <dgm:t>
        <a:bodyPr/>
        <a:lstStyle/>
        <a:p>
          <a:endParaRPr lang="es-CL"/>
        </a:p>
      </dgm:t>
    </dgm:pt>
    <dgm:pt modelId="{D478E18F-99A7-456F-897D-BD6A980A2920}">
      <dgm:prSet phldrT="[Texto]" custT="1"/>
      <dgm:spPr/>
      <dgm:t>
        <a:bodyPr/>
        <a:lstStyle/>
        <a:p>
          <a:r>
            <a:rPr lang="es-CL" sz="1100" dirty="0" smtClean="0"/>
            <a:t>Identificación de Controles Preventivos</a:t>
          </a:r>
        </a:p>
        <a:p>
          <a:r>
            <a:rPr lang="es-CL" sz="900" dirty="0" err="1" smtClean="0"/>
            <a:t>PGSI</a:t>
          </a:r>
          <a:r>
            <a:rPr lang="es-CL" sz="900" dirty="0" smtClean="0"/>
            <a:t>-003</a:t>
          </a:r>
          <a:endParaRPr lang="es-CL" sz="900" dirty="0"/>
        </a:p>
      </dgm:t>
    </dgm:pt>
    <dgm:pt modelId="{A4D2BF8F-5563-4A2A-A3F3-3F80050A429C}" type="parTrans" cxnId="{0F94BBD2-0C03-46BF-B38C-BE264E5E8F67}">
      <dgm:prSet/>
      <dgm:spPr/>
      <dgm:t>
        <a:bodyPr/>
        <a:lstStyle/>
        <a:p>
          <a:endParaRPr lang="es-CL"/>
        </a:p>
      </dgm:t>
    </dgm:pt>
    <dgm:pt modelId="{A5DC9BAD-9167-4703-9EA0-AF0E4C870C45}" type="sibTrans" cxnId="{0F94BBD2-0C03-46BF-B38C-BE264E5E8F67}">
      <dgm:prSet/>
      <dgm:spPr/>
      <dgm:t>
        <a:bodyPr/>
        <a:lstStyle/>
        <a:p>
          <a:endParaRPr lang="es-CL"/>
        </a:p>
      </dgm:t>
    </dgm:pt>
    <dgm:pt modelId="{7156F9DC-AF32-4AFF-80A3-C8C0BA389159}">
      <dgm:prSet phldrT="[Texto]" custT="1"/>
      <dgm:spPr/>
      <dgm:t>
        <a:bodyPr/>
        <a:lstStyle/>
        <a:p>
          <a:r>
            <a:rPr lang="es-CL" sz="1100" dirty="0" smtClean="0"/>
            <a:t>Desarrollo de Estrategia / Plan</a:t>
          </a:r>
        </a:p>
        <a:p>
          <a:r>
            <a:rPr lang="es-CL" sz="900" dirty="0" err="1" smtClean="0"/>
            <a:t>PGSI</a:t>
          </a:r>
          <a:r>
            <a:rPr lang="es-CL" sz="900" dirty="0" smtClean="0"/>
            <a:t>-003</a:t>
          </a:r>
          <a:endParaRPr lang="es-CL" sz="900" dirty="0"/>
        </a:p>
      </dgm:t>
    </dgm:pt>
    <dgm:pt modelId="{1D3C7D2D-7268-4083-BD6A-B3A2E954D280}" type="parTrans" cxnId="{9B637F9B-C285-4514-AD33-B84289F2C0D2}">
      <dgm:prSet/>
      <dgm:spPr/>
      <dgm:t>
        <a:bodyPr/>
        <a:lstStyle/>
        <a:p>
          <a:endParaRPr lang="es-CL"/>
        </a:p>
      </dgm:t>
    </dgm:pt>
    <dgm:pt modelId="{DB56DC44-2E82-4C15-936A-9AA1C06D7C54}" type="sibTrans" cxnId="{9B637F9B-C285-4514-AD33-B84289F2C0D2}">
      <dgm:prSet/>
      <dgm:spPr/>
      <dgm:t>
        <a:bodyPr/>
        <a:lstStyle/>
        <a:p>
          <a:endParaRPr lang="es-CL"/>
        </a:p>
      </dgm:t>
    </dgm:pt>
    <dgm:pt modelId="{B3B6C552-6037-4870-B364-8602E25B12CF}">
      <dgm:prSet phldrT="[Texto]" custT="1"/>
      <dgm:spPr/>
      <dgm:t>
        <a:bodyPr/>
        <a:lstStyle/>
        <a:p>
          <a:r>
            <a:rPr lang="es-CL" sz="1100" dirty="0" smtClean="0"/>
            <a:t>Capacitación</a:t>
          </a:r>
        </a:p>
        <a:p>
          <a:r>
            <a:rPr lang="es-CL" sz="900" dirty="0" err="1" smtClean="0"/>
            <a:t>PRRHH</a:t>
          </a:r>
          <a:r>
            <a:rPr lang="es-CL" sz="900" dirty="0" smtClean="0"/>
            <a:t>-006</a:t>
          </a:r>
          <a:endParaRPr lang="es-CL" sz="900" dirty="0"/>
        </a:p>
      </dgm:t>
    </dgm:pt>
    <dgm:pt modelId="{484DFD65-C9BA-45E8-8F96-505A06C46AAD}" type="parTrans" cxnId="{49C59D0A-01AC-47B4-954E-5085B757906A}">
      <dgm:prSet/>
      <dgm:spPr/>
      <dgm:t>
        <a:bodyPr/>
        <a:lstStyle/>
        <a:p>
          <a:endParaRPr lang="es-CL"/>
        </a:p>
      </dgm:t>
    </dgm:pt>
    <dgm:pt modelId="{D0762C43-F431-444F-8467-D658E5E496A3}" type="sibTrans" cxnId="{49C59D0A-01AC-47B4-954E-5085B757906A}">
      <dgm:prSet/>
      <dgm:spPr/>
      <dgm:t>
        <a:bodyPr/>
        <a:lstStyle/>
        <a:p>
          <a:endParaRPr lang="es-CL"/>
        </a:p>
      </dgm:t>
    </dgm:pt>
    <dgm:pt modelId="{F934DA2B-10B0-49A9-8D3A-4C360DE5A9B7}">
      <dgm:prSet phldrT="[Texto]" custT="1"/>
      <dgm:spPr/>
      <dgm:t>
        <a:bodyPr/>
        <a:lstStyle/>
        <a:p>
          <a:r>
            <a:rPr lang="es-CL" sz="1100" dirty="0" smtClean="0"/>
            <a:t>Prueba de Recuperación</a:t>
          </a:r>
        </a:p>
        <a:p>
          <a:r>
            <a:rPr lang="es-CL" sz="900" dirty="0" err="1" smtClean="0"/>
            <a:t>PGSI</a:t>
          </a:r>
          <a:r>
            <a:rPr lang="es-CL" sz="900" dirty="0" smtClean="0"/>
            <a:t>-003</a:t>
          </a:r>
          <a:endParaRPr lang="es-CL" sz="900" dirty="0"/>
        </a:p>
      </dgm:t>
    </dgm:pt>
    <dgm:pt modelId="{32EA9956-DC54-4916-93A3-75EADA7F68E5}" type="parTrans" cxnId="{9953E6B0-5615-4E58-9281-7FBA7F3F0F7D}">
      <dgm:prSet/>
      <dgm:spPr/>
      <dgm:t>
        <a:bodyPr/>
        <a:lstStyle/>
        <a:p>
          <a:endParaRPr lang="es-CL"/>
        </a:p>
      </dgm:t>
    </dgm:pt>
    <dgm:pt modelId="{506E3F16-97CF-4B5F-8664-2076C02E115A}" type="sibTrans" cxnId="{9953E6B0-5615-4E58-9281-7FBA7F3F0F7D}">
      <dgm:prSet/>
      <dgm:spPr/>
      <dgm:t>
        <a:bodyPr/>
        <a:lstStyle/>
        <a:p>
          <a:endParaRPr lang="es-CL"/>
        </a:p>
      </dgm:t>
    </dgm:pt>
    <dgm:pt modelId="{8DA03583-8442-4EF1-8000-76333F74E783}">
      <dgm:prSet phldrT="[Texto]" custT="1"/>
      <dgm:spPr/>
      <dgm:t>
        <a:bodyPr/>
        <a:lstStyle/>
        <a:p>
          <a:r>
            <a:rPr lang="es-CL" sz="1100" dirty="0" smtClean="0"/>
            <a:t>Mantención y Mejora</a:t>
          </a:r>
          <a:endParaRPr lang="es-CL" sz="1100" dirty="0"/>
        </a:p>
      </dgm:t>
    </dgm:pt>
    <dgm:pt modelId="{28EE5BFD-D542-49C7-AEC9-722BC1D7A8F3}" type="parTrans" cxnId="{3CEBB688-DB37-4C8F-A523-49B7C9F1B4BE}">
      <dgm:prSet/>
      <dgm:spPr/>
      <dgm:t>
        <a:bodyPr/>
        <a:lstStyle/>
        <a:p>
          <a:endParaRPr lang="es-CL"/>
        </a:p>
      </dgm:t>
    </dgm:pt>
    <dgm:pt modelId="{8FC13D6D-4607-44EF-8B0E-49F2A441E95E}" type="sibTrans" cxnId="{3CEBB688-DB37-4C8F-A523-49B7C9F1B4BE}">
      <dgm:prSet/>
      <dgm:spPr/>
      <dgm:t>
        <a:bodyPr/>
        <a:lstStyle/>
        <a:p>
          <a:endParaRPr lang="es-CL"/>
        </a:p>
      </dgm:t>
    </dgm:pt>
    <dgm:pt modelId="{AEBB5BF1-6C9E-46C2-9491-FF4957544462}" type="pres">
      <dgm:prSet presAssocID="{524DA8CF-A24A-410B-8DA8-E225D0CE88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C2B7596-6E66-4DFF-BA31-D14C1878979A}" type="pres">
      <dgm:prSet presAssocID="{EF988DA6-1A23-4D28-A4D3-DE172C826738}" presName="node" presStyleLbl="node1" presStyleIdx="0" presStyleCnt="8" custScaleX="113511" custScaleY="8792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D2ADDB7-1AED-4C5A-B415-380894AD7A19}" type="pres">
      <dgm:prSet presAssocID="{EF988DA6-1A23-4D28-A4D3-DE172C826738}" presName="spNode" presStyleCnt="0"/>
      <dgm:spPr/>
      <dgm:t>
        <a:bodyPr/>
        <a:lstStyle/>
        <a:p>
          <a:endParaRPr lang="es-CL"/>
        </a:p>
      </dgm:t>
    </dgm:pt>
    <dgm:pt modelId="{EA116E53-B0D0-4308-88C4-2965921E3295}" type="pres">
      <dgm:prSet presAssocID="{CDA44EDC-6A20-41A2-8AE3-32043E095754}" presName="sibTrans" presStyleLbl="sibTrans1D1" presStyleIdx="0" presStyleCnt="8"/>
      <dgm:spPr/>
      <dgm:t>
        <a:bodyPr/>
        <a:lstStyle/>
        <a:p>
          <a:endParaRPr lang="es-CL"/>
        </a:p>
      </dgm:t>
    </dgm:pt>
    <dgm:pt modelId="{CFEC38FD-33A5-4504-9E4B-76E07B0A87FA}" type="pres">
      <dgm:prSet presAssocID="{8BF7AE84-533B-4AF0-ADEE-FABF4695F4BC}" presName="node" presStyleLbl="node1" presStyleIdx="1" presStyleCnt="8" custScaleX="114804" custScaleY="128189" custRadScaleRad="113566" custRadScaleInc="4557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A85468C-3898-4551-9539-CC5BC73CB827}" type="pres">
      <dgm:prSet presAssocID="{8BF7AE84-533B-4AF0-ADEE-FABF4695F4BC}" presName="spNode" presStyleCnt="0"/>
      <dgm:spPr/>
      <dgm:t>
        <a:bodyPr/>
        <a:lstStyle/>
        <a:p>
          <a:endParaRPr lang="es-CL"/>
        </a:p>
      </dgm:t>
    </dgm:pt>
    <dgm:pt modelId="{A63FEDE5-F8A8-4BEC-B127-BE5CB495A058}" type="pres">
      <dgm:prSet presAssocID="{E87CF1B1-2BAE-4C59-AFC6-6747895F8EF7}" presName="sibTrans" presStyleLbl="sibTrans1D1" presStyleIdx="1" presStyleCnt="8"/>
      <dgm:spPr/>
      <dgm:t>
        <a:bodyPr/>
        <a:lstStyle/>
        <a:p>
          <a:endParaRPr lang="es-CL"/>
        </a:p>
      </dgm:t>
    </dgm:pt>
    <dgm:pt modelId="{20C34984-4B0B-46D5-9CD2-7A6FF34E7454}" type="pres">
      <dgm:prSet presAssocID="{3D1CE303-20D4-499D-8F75-85F6197E2D12}" presName="node" presStyleLbl="node1" presStyleIdx="2" presStyleCnt="8" custScaleX="102412" custScaleY="130413" custRadScaleRad="111676" custRadScaleInc="-182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2019B5E-B2BA-4C34-9429-37F5DDF28A9A}" type="pres">
      <dgm:prSet presAssocID="{3D1CE303-20D4-499D-8F75-85F6197E2D12}" presName="spNode" presStyleCnt="0"/>
      <dgm:spPr/>
      <dgm:t>
        <a:bodyPr/>
        <a:lstStyle/>
        <a:p>
          <a:endParaRPr lang="es-CL"/>
        </a:p>
      </dgm:t>
    </dgm:pt>
    <dgm:pt modelId="{BB6A2DA5-D68A-46EA-B799-77FA8B95F950}" type="pres">
      <dgm:prSet presAssocID="{C9A91AA6-51F3-4B84-A492-196F08E02C3E}" presName="sibTrans" presStyleLbl="sibTrans1D1" presStyleIdx="2" presStyleCnt="8"/>
      <dgm:spPr/>
      <dgm:t>
        <a:bodyPr/>
        <a:lstStyle/>
        <a:p>
          <a:endParaRPr lang="es-CL"/>
        </a:p>
      </dgm:t>
    </dgm:pt>
    <dgm:pt modelId="{644726C4-3F16-4B52-A18C-368DFEA4A76C}" type="pres">
      <dgm:prSet presAssocID="{D478E18F-99A7-456F-897D-BD6A980A2920}" presName="node" presStyleLbl="node1" presStyleIdx="3" presStyleCnt="8" custScaleX="114765" custScaleY="119482" custRadScaleRad="111323" custRadScaleInc="-3710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DC9603F-B3A9-4AC3-A38F-183F469DAC1F}" type="pres">
      <dgm:prSet presAssocID="{D478E18F-99A7-456F-897D-BD6A980A2920}" presName="spNode" presStyleCnt="0"/>
      <dgm:spPr/>
      <dgm:t>
        <a:bodyPr/>
        <a:lstStyle/>
        <a:p>
          <a:endParaRPr lang="es-CL"/>
        </a:p>
      </dgm:t>
    </dgm:pt>
    <dgm:pt modelId="{5FFB2B5A-4D1C-4B2E-9026-C3776A6FB673}" type="pres">
      <dgm:prSet presAssocID="{A5DC9BAD-9167-4703-9EA0-AF0E4C870C45}" presName="sibTrans" presStyleLbl="sibTrans1D1" presStyleIdx="3" presStyleCnt="8"/>
      <dgm:spPr/>
      <dgm:t>
        <a:bodyPr/>
        <a:lstStyle/>
        <a:p>
          <a:endParaRPr lang="es-CL"/>
        </a:p>
      </dgm:t>
    </dgm:pt>
    <dgm:pt modelId="{EBBA1BA9-21C5-464C-A831-646BF5BC053D}" type="pres">
      <dgm:prSet presAssocID="{7156F9DC-AF32-4AFF-80A3-C8C0BA389159}" presName="node" presStyleLbl="node1" presStyleIdx="4" presStyleCnt="8" custScaleX="111099" custScaleY="12996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30EB5BB-A875-4C50-93DE-E07B5FCB326C}" type="pres">
      <dgm:prSet presAssocID="{7156F9DC-AF32-4AFF-80A3-C8C0BA389159}" presName="spNode" presStyleCnt="0"/>
      <dgm:spPr/>
      <dgm:t>
        <a:bodyPr/>
        <a:lstStyle/>
        <a:p>
          <a:endParaRPr lang="es-CL"/>
        </a:p>
      </dgm:t>
    </dgm:pt>
    <dgm:pt modelId="{1E31BC46-E611-4694-98CE-55F70518EE2B}" type="pres">
      <dgm:prSet presAssocID="{DB56DC44-2E82-4C15-936A-9AA1C06D7C54}" presName="sibTrans" presStyleLbl="sibTrans1D1" presStyleIdx="4" presStyleCnt="8"/>
      <dgm:spPr/>
      <dgm:t>
        <a:bodyPr/>
        <a:lstStyle/>
        <a:p>
          <a:endParaRPr lang="es-CL"/>
        </a:p>
      </dgm:t>
    </dgm:pt>
    <dgm:pt modelId="{E1E0FFD1-9BF8-4699-9576-3F519D87A062}" type="pres">
      <dgm:prSet presAssocID="{B3B6C552-6037-4870-B364-8602E25B12CF}" presName="node" presStyleLbl="node1" presStyleIdx="5" presStyleCnt="8" custScaleX="110709" custScaleY="107803" custRadScaleRad="115283" custRadScaleInc="5446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4A07D96-4F8C-41F5-90D2-E250E0A58638}" type="pres">
      <dgm:prSet presAssocID="{B3B6C552-6037-4870-B364-8602E25B12CF}" presName="spNode" presStyleCnt="0"/>
      <dgm:spPr/>
      <dgm:t>
        <a:bodyPr/>
        <a:lstStyle/>
        <a:p>
          <a:endParaRPr lang="es-CL"/>
        </a:p>
      </dgm:t>
    </dgm:pt>
    <dgm:pt modelId="{F77CA993-6934-4076-933C-3FF1109D4E90}" type="pres">
      <dgm:prSet presAssocID="{D0762C43-F431-444F-8467-D658E5E496A3}" presName="sibTrans" presStyleLbl="sibTrans1D1" presStyleIdx="5" presStyleCnt="8"/>
      <dgm:spPr/>
      <dgm:t>
        <a:bodyPr/>
        <a:lstStyle/>
        <a:p>
          <a:endParaRPr lang="es-CL"/>
        </a:p>
      </dgm:t>
    </dgm:pt>
    <dgm:pt modelId="{6FD9BF5B-1DBA-4742-84E5-BC76E18114AF}" type="pres">
      <dgm:prSet presAssocID="{F934DA2B-10B0-49A9-8D3A-4C360DE5A9B7}" presName="node" presStyleLbl="node1" presStyleIdx="6" presStyleCnt="8" custRadScaleRad="117146" custRadScaleInc="174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2CB95F8-695A-468F-8D2D-6B8A6A15E73F}" type="pres">
      <dgm:prSet presAssocID="{F934DA2B-10B0-49A9-8D3A-4C360DE5A9B7}" presName="spNode" presStyleCnt="0"/>
      <dgm:spPr/>
      <dgm:t>
        <a:bodyPr/>
        <a:lstStyle/>
        <a:p>
          <a:endParaRPr lang="es-CL"/>
        </a:p>
      </dgm:t>
    </dgm:pt>
    <dgm:pt modelId="{DA474E4A-C6E3-4C36-9520-EEC6272B488E}" type="pres">
      <dgm:prSet presAssocID="{506E3F16-97CF-4B5F-8664-2076C02E115A}" presName="sibTrans" presStyleLbl="sibTrans1D1" presStyleIdx="6" presStyleCnt="8"/>
      <dgm:spPr/>
      <dgm:t>
        <a:bodyPr/>
        <a:lstStyle/>
        <a:p>
          <a:endParaRPr lang="es-CL"/>
        </a:p>
      </dgm:t>
    </dgm:pt>
    <dgm:pt modelId="{2C8B015B-9C4B-43F7-BC2E-78BC7AF3A7B5}" type="pres">
      <dgm:prSet presAssocID="{8DA03583-8442-4EF1-8000-76333F74E783}" presName="node" presStyleLbl="node1" presStyleIdx="7" presStyleCnt="8" custRadScaleRad="115926" custRadScaleInc="-5164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1E0D994-B971-4CAC-8325-37F9FF75DDD1}" type="pres">
      <dgm:prSet presAssocID="{8DA03583-8442-4EF1-8000-76333F74E783}" presName="spNode" presStyleCnt="0"/>
      <dgm:spPr/>
      <dgm:t>
        <a:bodyPr/>
        <a:lstStyle/>
        <a:p>
          <a:endParaRPr lang="es-CL"/>
        </a:p>
      </dgm:t>
    </dgm:pt>
    <dgm:pt modelId="{99C638B3-8B2F-4781-8AEB-1EE136A730DB}" type="pres">
      <dgm:prSet presAssocID="{8FC13D6D-4607-44EF-8B0E-49F2A441E95E}" presName="sibTrans" presStyleLbl="sibTrans1D1" presStyleIdx="7" presStyleCnt="8"/>
      <dgm:spPr/>
      <dgm:t>
        <a:bodyPr/>
        <a:lstStyle/>
        <a:p>
          <a:endParaRPr lang="es-CL"/>
        </a:p>
      </dgm:t>
    </dgm:pt>
  </dgm:ptLst>
  <dgm:cxnLst>
    <dgm:cxn modelId="{0CAD7A02-7226-4F42-91D6-123ACB6145E9}" type="presOf" srcId="{E87CF1B1-2BAE-4C59-AFC6-6747895F8EF7}" destId="{A63FEDE5-F8A8-4BEC-B127-BE5CB495A058}" srcOrd="0" destOrd="0" presId="urn:microsoft.com/office/officeart/2005/8/layout/cycle5"/>
    <dgm:cxn modelId="{3CEBB688-DB37-4C8F-A523-49B7C9F1B4BE}" srcId="{524DA8CF-A24A-410B-8DA8-E225D0CE8815}" destId="{8DA03583-8442-4EF1-8000-76333F74E783}" srcOrd="7" destOrd="0" parTransId="{28EE5BFD-D542-49C7-AEC9-722BC1D7A8F3}" sibTransId="{8FC13D6D-4607-44EF-8B0E-49F2A441E95E}"/>
    <dgm:cxn modelId="{4D05058C-CADB-47A7-BD40-9A05327A2045}" srcId="{524DA8CF-A24A-410B-8DA8-E225D0CE8815}" destId="{8BF7AE84-533B-4AF0-ADEE-FABF4695F4BC}" srcOrd="1" destOrd="0" parTransId="{B74F0EFF-3B15-4140-82B6-993B7C265608}" sibTransId="{E87CF1B1-2BAE-4C59-AFC6-6747895F8EF7}"/>
    <dgm:cxn modelId="{49C59D0A-01AC-47B4-954E-5085B757906A}" srcId="{524DA8CF-A24A-410B-8DA8-E225D0CE8815}" destId="{B3B6C552-6037-4870-B364-8602E25B12CF}" srcOrd="5" destOrd="0" parTransId="{484DFD65-C9BA-45E8-8F96-505A06C46AAD}" sibTransId="{D0762C43-F431-444F-8467-D658E5E496A3}"/>
    <dgm:cxn modelId="{8050FDD8-E5A8-4416-902F-D50543079807}" type="presOf" srcId="{B3B6C552-6037-4870-B364-8602E25B12CF}" destId="{E1E0FFD1-9BF8-4699-9576-3F519D87A062}" srcOrd="0" destOrd="0" presId="urn:microsoft.com/office/officeart/2005/8/layout/cycle5"/>
    <dgm:cxn modelId="{5614583C-A280-41AD-9723-A9EF3DB22DEF}" type="presOf" srcId="{D478E18F-99A7-456F-897D-BD6A980A2920}" destId="{644726C4-3F16-4B52-A18C-368DFEA4A76C}" srcOrd="0" destOrd="0" presId="urn:microsoft.com/office/officeart/2005/8/layout/cycle5"/>
    <dgm:cxn modelId="{A289E4D8-2A70-4A27-B7D8-1616060C94B9}" type="presOf" srcId="{8BF7AE84-533B-4AF0-ADEE-FABF4695F4BC}" destId="{CFEC38FD-33A5-4504-9E4B-76E07B0A87FA}" srcOrd="0" destOrd="0" presId="urn:microsoft.com/office/officeart/2005/8/layout/cycle5"/>
    <dgm:cxn modelId="{9953E6B0-5615-4E58-9281-7FBA7F3F0F7D}" srcId="{524DA8CF-A24A-410B-8DA8-E225D0CE8815}" destId="{F934DA2B-10B0-49A9-8D3A-4C360DE5A9B7}" srcOrd="6" destOrd="0" parTransId="{32EA9956-DC54-4916-93A3-75EADA7F68E5}" sibTransId="{506E3F16-97CF-4B5F-8664-2076C02E115A}"/>
    <dgm:cxn modelId="{DB24D659-1D87-46E9-BF4E-40378AE217CA}" type="presOf" srcId="{8DA03583-8442-4EF1-8000-76333F74E783}" destId="{2C8B015B-9C4B-43F7-BC2E-78BC7AF3A7B5}" srcOrd="0" destOrd="0" presId="urn:microsoft.com/office/officeart/2005/8/layout/cycle5"/>
    <dgm:cxn modelId="{3208ADAD-D08A-41FA-BA95-49ACA1BA63F1}" type="presOf" srcId="{CDA44EDC-6A20-41A2-8AE3-32043E095754}" destId="{EA116E53-B0D0-4308-88C4-2965921E3295}" srcOrd="0" destOrd="0" presId="urn:microsoft.com/office/officeart/2005/8/layout/cycle5"/>
    <dgm:cxn modelId="{A12870AF-495B-4C27-BC95-FBCFBFE1F52B}" type="presOf" srcId="{8FC13D6D-4607-44EF-8B0E-49F2A441E95E}" destId="{99C638B3-8B2F-4781-8AEB-1EE136A730DB}" srcOrd="0" destOrd="0" presId="urn:microsoft.com/office/officeart/2005/8/layout/cycle5"/>
    <dgm:cxn modelId="{25BDCE2B-39D7-4578-A5CE-DE261A09DAE3}" type="presOf" srcId="{A5DC9BAD-9167-4703-9EA0-AF0E4C870C45}" destId="{5FFB2B5A-4D1C-4B2E-9026-C3776A6FB673}" srcOrd="0" destOrd="0" presId="urn:microsoft.com/office/officeart/2005/8/layout/cycle5"/>
    <dgm:cxn modelId="{AD768840-55C3-4179-9A71-86D7F483C29B}" type="presOf" srcId="{506E3F16-97CF-4B5F-8664-2076C02E115A}" destId="{DA474E4A-C6E3-4C36-9520-EEC6272B488E}" srcOrd="0" destOrd="0" presId="urn:microsoft.com/office/officeart/2005/8/layout/cycle5"/>
    <dgm:cxn modelId="{4F3D8EAF-295B-49A4-A056-88A51CEB0DD2}" type="presOf" srcId="{7156F9DC-AF32-4AFF-80A3-C8C0BA389159}" destId="{EBBA1BA9-21C5-464C-A831-646BF5BC053D}" srcOrd="0" destOrd="0" presId="urn:microsoft.com/office/officeart/2005/8/layout/cycle5"/>
    <dgm:cxn modelId="{F033CE2E-35E9-487C-99F8-72D2BADF005D}" type="presOf" srcId="{524DA8CF-A24A-410B-8DA8-E225D0CE8815}" destId="{AEBB5BF1-6C9E-46C2-9491-FF4957544462}" srcOrd="0" destOrd="0" presId="urn:microsoft.com/office/officeart/2005/8/layout/cycle5"/>
    <dgm:cxn modelId="{1F50D5CF-EDC4-4347-831E-7AD31C96B769}" srcId="{524DA8CF-A24A-410B-8DA8-E225D0CE8815}" destId="{3D1CE303-20D4-499D-8F75-85F6197E2D12}" srcOrd="2" destOrd="0" parTransId="{3CA9B3EC-A9A0-4634-9B01-E11879639CD2}" sibTransId="{C9A91AA6-51F3-4B84-A492-196F08E02C3E}"/>
    <dgm:cxn modelId="{DAC9CA33-557C-4B12-97EE-47AE88F0C642}" type="presOf" srcId="{3D1CE303-20D4-499D-8F75-85F6197E2D12}" destId="{20C34984-4B0B-46D5-9CD2-7A6FF34E7454}" srcOrd="0" destOrd="0" presId="urn:microsoft.com/office/officeart/2005/8/layout/cycle5"/>
    <dgm:cxn modelId="{E3CD5007-ADEE-4AA5-9F48-584193C70264}" type="presOf" srcId="{D0762C43-F431-444F-8467-D658E5E496A3}" destId="{F77CA993-6934-4076-933C-3FF1109D4E90}" srcOrd="0" destOrd="0" presId="urn:microsoft.com/office/officeart/2005/8/layout/cycle5"/>
    <dgm:cxn modelId="{DF613443-9E7E-4D14-ACFA-EDFF9BB2B983}" srcId="{524DA8CF-A24A-410B-8DA8-E225D0CE8815}" destId="{EF988DA6-1A23-4D28-A4D3-DE172C826738}" srcOrd="0" destOrd="0" parTransId="{E3B0C091-E3F0-46D5-B4D8-DBAEEE5E23B4}" sibTransId="{CDA44EDC-6A20-41A2-8AE3-32043E095754}"/>
    <dgm:cxn modelId="{0F94BBD2-0C03-46BF-B38C-BE264E5E8F67}" srcId="{524DA8CF-A24A-410B-8DA8-E225D0CE8815}" destId="{D478E18F-99A7-456F-897D-BD6A980A2920}" srcOrd="3" destOrd="0" parTransId="{A4D2BF8F-5563-4A2A-A3F3-3F80050A429C}" sibTransId="{A5DC9BAD-9167-4703-9EA0-AF0E4C870C45}"/>
    <dgm:cxn modelId="{491487B4-03F4-470E-AC5E-F971078C61BF}" type="presOf" srcId="{C9A91AA6-51F3-4B84-A492-196F08E02C3E}" destId="{BB6A2DA5-D68A-46EA-B799-77FA8B95F950}" srcOrd="0" destOrd="0" presId="urn:microsoft.com/office/officeart/2005/8/layout/cycle5"/>
    <dgm:cxn modelId="{9B637F9B-C285-4514-AD33-B84289F2C0D2}" srcId="{524DA8CF-A24A-410B-8DA8-E225D0CE8815}" destId="{7156F9DC-AF32-4AFF-80A3-C8C0BA389159}" srcOrd="4" destOrd="0" parTransId="{1D3C7D2D-7268-4083-BD6A-B3A2E954D280}" sibTransId="{DB56DC44-2E82-4C15-936A-9AA1C06D7C54}"/>
    <dgm:cxn modelId="{255E8BB4-F959-484B-8490-028187E49EF6}" type="presOf" srcId="{DB56DC44-2E82-4C15-936A-9AA1C06D7C54}" destId="{1E31BC46-E611-4694-98CE-55F70518EE2B}" srcOrd="0" destOrd="0" presId="urn:microsoft.com/office/officeart/2005/8/layout/cycle5"/>
    <dgm:cxn modelId="{17864884-E574-41D3-A537-D9E7F973C676}" type="presOf" srcId="{F934DA2B-10B0-49A9-8D3A-4C360DE5A9B7}" destId="{6FD9BF5B-1DBA-4742-84E5-BC76E18114AF}" srcOrd="0" destOrd="0" presId="urn:microsoft.com/office/officeart/2005/8/layout/cycle5"/>
    <dgm:cxn modelId="{2558E1C3-6B9A-4D55-B43F-897D81BF9188}" type="presOf" srcId="{EF988DA6-1A23-4D28-A4D3-DE172C826738}" destId="{9C2B7596-6E66-4DFF-BA31-D14C1878979A}" srcOrd="0" destOrd="0" presId="urn:microsoft.com/office/officeart/2005/8/layout/cycle5"/>
    <dgm:cxn modelId="{DD2EB135-19F4-4181-9728-D2BBE0359FE6}" type="presParOf" srcId="{AEBB5BF1-6C9E-46C2-9491-FF4957544462}" destId="{9C2B7596-6E66-4DFF-BA31-D14C1878979A}" srcOrd="0" destOrd="0" presId="urn:microsoft.com/office/officeart/2005/8/layout/cycle5"/>
    <dgm:cxn modelId="{A3A2FB45-6603-4D13-B16B-FD1162D38C48}" type="presParOf" srcId="{AEBB5BF1-6C9E-46C2-9491-FF4957544462}" destId="{2D2ADDB7-1AED-4C5A-B415-380894AD7A19}" srcOrd="1" destOrd="0" presId="urn:microsoft.com/office/officeart/2005/8/layout/cycle5"/>
    <dgm:cxn modelId="{DA9477E9-ACB8-41B5-899F-4C7CB5450BD2}" type="presParOf" srcId="{AEBB5BF1-6C9E-46C2-9491-FF4957544462}" destId="{EA116E53-B0D0-4308-88C4-2965921E3295}" srcOrd="2" destOrd="0" presId="urn:microsoft.com/office/officeart/2005/8/layout/cycle5"/>
    <dgm:cxn modelId="{976162F9-9135-4493-B8DC-11693C34C630}" type="presParOf" srcId="{AEBB5BF1-6C9E-46C2-9491-FF4957544462}" destId="{CFEC38FD-33A5-4504-9E4B-76E07B0A87FA}" srcOrd="3" destOrd="0" presId="urn:microsoft.com/office/officeart/2005/8/layout/cycle5"/>
    <dgm:cxn modelId="{34D21991-FDF6-4C4B-8807-4CDF873F9E54}" type="presParOf" srcId="{AEBB5BF1-6C9E-46C2-9491-FF4957544462}" destId="{0A85468C-3898-4551-9539-CC5BC73CB827}" srcOrd="4" destOrd="0" presId="urn:microsoft.com/office/officeart/2005/8/layout/cycle5"/>
    <dgm:cxn modelId="{62AADCD7-81F0-4E8F-B34F-59E09DF18B44}" type="presParOf" srcId="{AEBB5BF1-6C9E-46C2-9491-FF4957544462}" destId="{A63FEDE5-F8A8-4BEC-B127-BE5CB495A058}" srcOrd="5" destOrd="0" presId="urn:microsoft.com/office/officeart/2005/8/layout/cycle5"/>
    <dgm:cxn modelId="{F9FE2DAE-A50E-40D2-8ACC-475E663B065F}" type="presParOf" srcId="{AEBB5BF1-6C9E-46C2-9491-FF4957544462}" destId="{20C34984-4B0B-46D5-9CD2-7A6FF34E7454}" srcOrd="6" destOrd="0" presId="urn:microsoft.com/office/officeart/2005/8/layout/cycle5"/>
    <dgm:cxn modelId="{4701FCAC-83CE-49DA-8EFE-09E77BFF7D71}" type="presParOf" srcId="{AEBB5BF1-6C9E-46C2-9491-FF4957544462}" destId="{D2019B5E-B2BA-4C34-9429-37F5DDF28A9A}" srcOrd="7" destOrd="0" presId="urn:microsoft.com/office/officeart/2005/8/layout/cycle5"/>
    <dgm:cxn modelId="{8EA89F84-7939-4C6C-82D5-6CCF8DA0ADBD}" type="presParOf" srcId="{AEBB5BF1-6C9E-46C2-9491-FF4957544462}" destId="{BB6A2DA5-D68A-46EA-B799-77FA8B95F950}" srcOrd="8" destOrd="0" presId="urn:microsoft.com/office/officeart/2005/8/layout/cycle5"/>
    <dgm:cxn modelId="{8DD06E65-50BB-4B69-98F2-B999483F2439}" type="presParOf" srcId="{AEBB5BF1-6C9E-46C2-9491-FF4957544462}" destId="{644726C4-3F16-4B52-A18C-368DFEA4A76C}" srcOrd="9" destOrd="0" presId="urn:microsoft.com/office/officeart/2005/8/layout/cycle5"/>
    <dgm:cxn modelId="{A4D5A721-C405-472E-B962-A6DDECE62894}" type="presParOf" srcId="{AEBB5BF1-6C9E-46C2-9491-FF4957544462}" destId="{6DC9603F-B3A9-4AC3-A38F-183F469DAC1F}" srcOrd="10" destOrd="0" presId="urn:microsoft.com/office/officeart/2005/8/layout/cycle5"/>
    <dgm:cxn modelId="{A239111F-F70C-4022-A4E8-4745BB7FE70F}" type="presParOf" srcId="{AEBB5BF1-6C9E-46C2-9491-FF4957544462}" destId="{5FFB2B5A-4D1C-4B2E-9026-C3776A6FB673}" srcOrd="11" destOrd="0" presId="urn:microsoft.com/office/officeart/2005/8/layout/cycle5"/>
    <dgm:cxn modelId="{E803B1C6-6E56-48E3-B8AD-C8AA0BA35BD5}" type="presParOf" srcId="{AEBB5BF1-6C9E-46C2-9491-FF4957544462}" destId="{EBBA1BA9-21C5-464C-A831-646BF5BC053D}" srcOrd="12" destOrd="0" presId="urn:microsoft.com/office/officeart/2005/8/layout/cycle5"/>
    <dgm:cxn modelId="{F1C37D50-DD52-49F6-ACC0-42EA450F1626}" type="presParOf" srcId="{AEBB5BF1-6C9E-46C2-9491-FF4957544462}" destId="{A30EB5BB-A875-4C50-93DE-E07B5FCB326C}" srcOrd="13" destOrd="0" presId="urn:microsoft.com/office/officeart/2005/8/layout/cycle5"/>
    <dgm:cxn modelId="{A25CEB5D-AC75-4AE2-836A-92B7F00A0BAE}" type="presParOf" srcId="{AEBB5BF1-6C9E-46C2-9491-FF4957544462}" destId="{1E31BC46-E611-4694-98CE-55F70518EE2B}" srcOrd="14" destOrd="0" presId="urn:microsoft.com/office/officeart/2005/8/layout/cycle5"/>
    <dgm:cxn modelId="{D0807465-AFD5-47CD-B0D6-27C11D2DD4C9}" type="presParOf" srcId="{AEBB5BF1-6C9E-46C2-9491-FF4957544462}" destId="{E1E0FFD1-9BF8-4699-9576-3F519D87A062}" srcOrd="15" destOrd="0" presId="urn:microsoft.com/office/officeart/2005/8/layout/cycle5"/>
    <dgm:cxn modelId="{97B4BDA6-CFA8-4587-B514-054A7E96DF67}" type="presParOf" srcId="{AEBB5BF1-6C9E-46C2-9491-FF4957544462}" destId="{D4A07D96-4F8C-41F5-90D2-E250E0A58638}" srcOrd="16" destOrd="0" presId="urn:microsoft.com/office/officeart/2005/8/layout/cycle5"/>
    <dgm:cxn modelId="{ABC81542-795A-4D23-8EDC-E885650656FF}" type="presParOf" srcId="{AEBB5BF1-6C9E-46C2-9491-FF4957544462}" destId="{F77CA993-6934-4076-933C-3FF1109D4E90}" srcOrd="17" destOrd="0" presId="urn:microsoft.com/office/officeart/2005/8/layout/cycle5"/>
    <dgm:cxn modelId="{387C4247-C437-42B0-87CC-6C2F32688053}" type="presParOf" srcId="{AEBB5BF1-6C9E-46C2-9491-FF4957544462}" destId="{6FD9BF5B-1DBA-4742-84E5-BC76E18114AF}" srcOrd="18" destOrd="0" presId="urn:microsoft.com/office/officeart/2005/8/layout/cycle5"/>
    <dgm:cxn modelId="{0E28116B-1103-471B-9BA3-4679DA25AD02}" type="presParOf" srcId="{AEBB5BF1-6C9E-46C2-9491-FF4957544462}" destId="{F2CB95F8-695A-468F-8D2D-6B8A6A15E73F}" srcOrd="19" destOrd="0" presId="urn:microsoft.com/office/officeart/2005/8/layout/cycle5"/>
    <dgm:cxn modelId="{5C0BFDB2-E758-4182-B4F4-F97C657D871B}" type="presParOf" srcId="{AEBB5BF1-6C9E-46C2-9491-FF4957544462}" destId="{DA474E4A-C6E3-4C36-9520-EEC6272B488E}" srcOrd="20" destOrd="0" presId="urn:microsoft.com/office/officeart/2005/8/layout/cycle5"/>
    <dgm:cxn modelId="{BE715C65-DED7-463C-BE19-1EA47CA5D3EA}" type="presParOf" srcId="{AEBB5BF1-6C9E-46C2-9491-FF4957544462}" destId="{2C8B015B-9C4B-43F7-BC2E-78BC7AF3A7B5}" srcOrd="21" destOrd="0" presId="urn:microsoft.com/office/officeart/2005/8/layout/cycle5"/>
    <dgm:cxn modelId="{F7E2206C-4DC6-450C-84EC-8FB722B5F0A5}" type="presParOf" srcId="{AEBB5BF1-6C9E-46C2-9491-FF4957544462}" destId="{A1E0D994-B971-4CAC-8325-37F9FF75DDD1}" srcOrd="22" destOrd="0" presId="urn:microsoft.com/office/officeart/2005/8/layout/cycle5"/>
    <dgm:cxn modelId="{C4C24A6E-42D7-449B-970D-8C9F5F0A70D7}" type="presParOf" srcId="{AEBB5BF1-6C9E-46C2-9491-FF4957544462}" destId="{99C638B3-8B2F-4781-8AEB-1EE136A730DB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B3BF1-8A4B-49D3-A1F8-81FB367D6030}">
      <dsp:nvSpPr>
        <dsp:cNvPr id="0" name=""/>
        <dsp:cNvSpPr/>
      </dsp:nvSpPr>
      <dsp:spPr>
        <a:xfrm>
          <a:off x="632" y="0"/>
          <a:ext cx="2723780" cy="2274912"/>
        </a:xfrm>
        <a:prstGeom prst="roundRect">
          <a:avLst>
            <a:gd name="adj" fmla="val 5000"/>
          </a:avLst>
        </a:prstGeom>
        <a:gradFill rotWithShape="0">
          <a:gsLst>
            <a:gs pos="0">
              <a:srgbClr val="DAEDE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DAEDE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DAEDE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Proveedor de Servicios</a:t>
          </a:r>
          <a:endParaRPr lang="es-CL" sz="17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 rot="16200000">
        <a:off x="-651724" y="668313"/>
        <a:ext cx="1849471" cy="528800"/>
      </dsp:txXfrm>
    </dsp:sp>
    <dsp:sp modelId="{BF933080-4EFD-485F-BEB2-3CC875025CDE}">
      <dsp:nvSpPr>
        <dsp:cNvPr id="0" name=""/>
        <dsp:cNvSpPr/>
      </dsp:nvSpPr>
      <dsp:spPr>
        <a:xfrm>
          <a:off x="545389" y="0"/>
          <a:ext cx="2029216" cy="2274912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Plataforma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9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Windows 2008 Server R2.</a:t>
          </a:r>
          <a:endParaRPr lang="es-CL" sz="15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SQL SERVER 2008 R2</a:t>
          </a:r>
          <a:endParaRPr lang="es-CL" sz="15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PHP, </a:t>
          </a:r>
          <a:r>
            <a:rPr lang="es-CL" sz="1500" kern="1200" dirty="0" err="1" smtClean="0">
              <a:solidFill>
                <a:srgbClr val="000000"/>
              </a:solidFill>
              <a:latin typeface="Arial"/>
              <a:ea typeface="+mn-ea"/>
              <a:cs typeface="+mn-cs"/>
            </a:rPr>
            <a:t>Joomla</a:t>
          </a:r>
          <a:endParaRPr lang="es-CL" sz="15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545389" y="0"/>
        <a:ext cx="2029216" cy="2274912"/>
      </dsp:txXfrm>
    </dsp:sp>
    <dsp:sp modelId="{E7897AF2-0A48-4B77-B4A6-19B5A2EDD95C}">
      <dsp:nvSpPr>
        <dsp:cNvPr id="0" name=""/>
        <dsp:cNvSpPr/>
      </dsp:nvSpPr>
      <dsp:spPr>
        <a:xfrm>
          <a:off x="2836851" y="0"/>
          <a:ext cx="2723780" cy="2274912"/>
        </a:xfrm>
        <a:prstGeom prst="roundRect">
          <a:avLst>
            <a:gd name="adj" fmla="val 5000"/>
          </a:avLst>
        </a:prstGeom>
        <a:gradFill rotWithShape="0">
          <a:gsLst>
            <a:gs pos="0">
              <a:srgbClr val="DAEDEF">
                <a:hueOff val="1628512"/>
                <a:satOff val="5598"/>
                <a:lumOff val="-26863"/>
                <a:alphaOff val="0"/>
                <a:tint val="50000"/>
                <a:satMod val="300000"/>
              </a:srgbClr>
            </a:gs>
            <a:gs pos="35000">
              <a:srgbClr val="DAEDEF">
                <a:hueOff val="1628512"/>
                <a:satOff val="5598"/>
                <a:lumOff val="-26863"/>
                <a:alphaOff val="0"/>
                <a:tint val="37000"/>
                <a:satMod val="300000"/>
              </a:srgbClr>
            </a:gs>
            <a:gs pos="100000">
              <a:srgbClr val="DAEDEF">
                <a:hueOff val="1628512"/>
                <a:satOff val="5598"/>
                <a:lumOff val="-26863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Servicios de Monitoreo</a:t>
          </a:r>
          <a:endParaRPr lang="es-CL" sz="17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 rot="16200000">
        <a:off x="2184493" y="668313"/>
        <a:ext cx="1849471" cy="528800"/>
      </dsp:txXfrm>
    </dsp:sp>
    <dsp:sp modelId="{E03889E8-7DEA-45D6-8F6B-025A47A42DFC}">
      <dsp:nvSpPr>
        <dsp:cNvPr id="0" name=""/>
        <dsp:cNvSpPr/>
      </dsp:nvSpPr>
      <dsp:spPr>
        <a:xfrm rot="5400000">
          <a:off x="2666140" y="1746670"/>
          <a:ext cx="334449" cy="408567"/>
        </a:xfrm>
        <a:prstGeom prst="flowChartExtract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000000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7084C7F-FAE3-46BF-B523-D77D27750F27}">
      <dsp:nvSpPr>
        <dsp:cNvPr id="0" name=""/>
        <dsp:cNvSpPr/>
      </dsp:nvSpPr>
      <dsp:spPr>
        <a:xfrm>
          <a:off x="3381607" y="0"/>
          <a:ext cx="2029216" cy="2274912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Monitoreo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9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Ingeniería de Monitoreo</a:t>
          </a:r>
          <a:endParaRPr lang="es-CL" sz="15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Aseguramiento de la plataforma.</a:t>
          </a:r>
          <a:endParaRPr lang="es-CL" sz="15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9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5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3381607" y="0"/>
        <a:ext cx="2029216" cy="2274912"/>
      </dsp:txXfrm>
    </dsp:sp>
    <dsp:sp modelId="{41A6CEA4-4D40-401D-B6CA-12F37F9E3FEC}">
      <dsp:nvSpPr>
        <dsp:cNvPr id="0" name=""/>
        <dsp:cNvSpPr/>
      </dsp:nvSpPr>
      <dsp:spPr>
        <a:xfrm>
          <a:off x="5638858" y="0"/>
          <a:ext cx="2723780" cy="2274912"/>
        </a:xfrm>
        <a:prstGeom prst="roundRect">
          <a:avLst>
            <a:gd name="adj" fmla="val 5000"/>
          </a:avLst>
        </a:prstGeom>
        <a:gradFill rotWithShape="0">
          <a:gsLst>
            <a:gs pos="0">
              <a:srgbClr val="DAEDEF">
                <a:hueOff val="3257024"/>
                <a:satOff val="11196"/>
                <a:lumOff val="-53726"/>
                <a:alphaOff val="0"/>
                <a:tint val="50000"/>
                <a:satMod val="300000"/>
              </a:srgbClr>
            </a:gs>
            <a:gs pos="35000">
              <a:srgbClr val="DAEDEF">
                <a:hueOff val="3257024"/>
                <a:satOff val="11196"/>
                <a:lumOff val="-53726"/>
                <a:alphaOff val="0"/>
                <a:tint val="37000"/>
                <a:satMod val="300000"/>
              </a:srgbClr>
            </a:gs>
            <a:gs pos="100000">
              <a:srgbClr val="DAEDEF">
                <a:hueOff val="3257024"/>
                <a:satOff val="11196"/>
                <a:lumOff val="-53726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Servicio a Usuarios</a:t>
          </a:r>
          <a:endParaRPr lang="es-CL" sz="17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 rot="16200000">
        <a:off x="4986500" y="668313"/>
        <a:ext cx="1849471" cy="528800"/>
      </dsp:txXfrm>
    </dsp:sp>
    <dsp:sp modelId="{CBC92117-AC7B-4E7B-8171-7325D8AA286D}">
      <dsp:nvSpPr>
        <dsp:cNvPr id="0" name=""/>
        <dsp:cNvSpPr/>
      </dsp:nvSpPr>
      <dsp:spPr>
        <a:xfrm rot="5400000">
          <a:off x="5485252" y="1746670"/>
          <a:ext cx="334449" cy="408567"/>
        </a:xfrm>
        <a:prstGeom prst="flowChartExtract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DAEDEF">
              <a:hueOff val="3257024"/>
              <a:satOff val="11196"/>
              <a:lumOff val="-53726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9DE9947-99A6-4683-A40B-DAA544F8B534}">
      <dsp:nvSpPr>
        <dsp:cNvPr id="0" name=""/>
        <dsp:cNvSpPr/>
      </dsp:nvSpPr>
      <dsp:spPr>
        <a:xfrm>
          <a:off x="6183614" y="0"/>
          <a:ext cx="2029216" cy="2274912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Servicios a Usuarios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800" kern="1200" dirty="0" smtClean="0">
            <a:solidFill>
              <a:srgbClr val="000000"/>
            </a:solidFill>
            <a:latin typeface="Arial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Instalaciones a distintos ambientes.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Actualizaciones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Mantenciones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Accesos</a:t>
          </a:r>
        </a:p>
      </dsp:txBody>
      <dsp:txXfrm>
        <a:off x="6183614" y="0"/>
        <a:ext cx="2029216" cy="2274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324D0-CB18-4792-A4E5-60EE4C9F5D0F}">
      <dsp:nvSpPr>
        <dsp:cNvPr id="0" name=""/>
        <dsp:cNvSpPr/>
      </dsp:nvSpPr>
      <dsp:spPr>
        <a:xfrm>
          <a:off x="2689" y="110915"/>
          <a:ext cx="2622102" cy="403200"/>
        </a:xfrm>
        <a:prstGeom prst="rect">
          <a:avLst/>
        </a:prstGeom>
        <a:gradFill rotWithShape="0">
          <a:gsLst>
            <a:gs pos="0">
              <a:srgbClr val="DAEDE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EDE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EDE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DAEDE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Ambiente de QA</a:t>
          </a:r>
          <a:endParaRPr lang="es-CL" sz="1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689" y="110915"/>
        <a:ext cx="2622102" cy="403200"/>
      </dsp:txXfrm>
    </dsp:sp>
    <dsp:sp modelId="{6AF10FE5-EBA8-40B4-8B01-D09DC4C755C7}">
      <dsp:nvSpPr>
        <dsp:cNvPr id="0" name=""/>
        <dsp:cNvSpPr/>
      </dsp:nvSpPr>
      <dsp:spPr>
        <a:xfrm>
          <a:off x="2689" y="514116"/>
          <a:ext cx="2622102" cy="614879"/>
        </a:xfrm>
        <a:prstGeom prst="rect">
          <a:avLst/>
        </a:prstGeom>
        <a:solidFill>
          <a:srgbClr val="DAEDEF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DAEDE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Servidor Web</a:t>
          </a:r>
          <a:endParaRPr lang="es-CL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Servidor de Aplicaciones</a:t>
          </a:r>
          <a:endParaRPr lang="es-CL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689" y="514116"/>
        <a:ext cx="2622102" cy="614879"/>
      </dsp:txXfrm>
    </dsp:sp>
    <dsp:sp modelId="{91EBBE41-1581-4A9E-8CD8-24723620CCB8}">
      <dsp:nvSpPr>
        <dsp:cNvPr id="0" name=""/>
        <dsp:cNvSpPr/>
      </dsp:nvSpPr>
      <dsp:spPr>
        <a:xfrm>
          <a:off x="2991886" y="110915"/>
          <a:ext cx="2622102" cy="403200"/>
        </a:xfrm>
        <a:prstGeom prst="rect">
          <a:avLst/>
        </a:prstGeom>
        <a:gradFill rotWithShape="0">
          <a:gsLst>
            <a:gs pos="0">
              <a:srgbClr val="DAEDEF">
                <a:hueOff val="1628512"/>
                <a:satOff val="5598"/>
                <a:lumOff val="-26863"/>
                <a:alphaOff val="0"/>
                <a:shade val="51000"/>
                <a:satMod val="130000"/>
              </a:srgbClr>
            </a:gs>
            <a:gs pos="80000">
              <a:srgbClr val="DAEDEF">
                <a:hueOff val="1628512"/>
                <a:satOff val="5598"/>
                <a:lumOff val="-26863"/>
                <a:alphaOff val="0"/>
                <a:shade val="93000"/>
                <a:satMod val="130000"/>
              </a:srgbClr>
            </a:gs>
            <a:gs pos="100000">
              <a:srgbClr val="DAEDEF">
                <a:hueOff val="1628512"/>
                <a:satOff val="5598"/>
                <a:lumOff val="-26863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DAEDEF">
              <a:hueOff val="1628512"/>
              <a:satOff val="5598"/>
              <a:lumOff val="-26863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Ambiente de Pre-Producción</a:t>
          </a:r>
        </a:p>
      </dsp:txBody>
      <dsp:txXfrm>
        <a:off x="2991886" y="110915"/>
        <a:ext cx="2622102" cy="403200"/>
      </dsp:txXfrm>
    </dsp:sp>
    <dsp:sp modelId="{97F68B81-8742-4E2D-BA74-FEFBE145FA6D}">
      <dsp:nvSpPr>
        <dsp:cNvPr id="0" name=""/>
        <dsp:cNvSpPr/>
      </dsp:nvSpPr>
      <dsp:spPr>
        <a:xfrm>
          <a:off x="2991886" y="514116"/>
          <a:ext cx="2622102" cy="614879"/>
        </a:xfrm>
        <a:prstGeom prst="rect">
          <a:avLst/>
        </a:prstGeom>
        <a:solidFill>
          <a:srgbClr val="DAEDEF">
            <a:tint val="40000"/>
            <a:alpha val="90000"/>
            <a:hueOff val="1622542"/>
            <a:satOff val="-11507"/>
            <a:lumOff val="-6548"/>
            <a:alphaOff val="0"/>
          </a:srgbClr>
        </a:solidFill>
        <a:ln w="9525" cap="flat" cmpd="sng" algn="ctr">
          <a:solidFill>
            <a:srgbClr val="DAEDEF">
              <a:tint val="40000"/>
              <a:alpha val="90000"/>
              <a:hueOff val="1622542"/>
              <a:satOff val="-11507"/>
              <a:lumOff val="-6548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Servidor Web</a:t>
          </a:r>
          <a:endParaRPr lang="es-CL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Servidor de Aplicaciones</a:t>
          </a:r>
          <a:endParaRPr lang="es-CL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991886" y="514116"/>
        <a:ext cx="2622102" cy="614879"/>
      </dsp:txXfrm>
    </dsp:sp>
    <dsp:sp modelId="{568F4211-55B2-4A54-813C-EA4E418ECD10}">
      <dsp:nvSpPr>
        <dsp:cNvPr id="0" name=""/>
        <dsp:cNvSpPr/>
      </dsp:nvSpPr>
      <dsp:spPr>
        <a:xfrm>
          <a:off x="5981083" y="110915"/>
          <a:ext cx="2622102" cy="403200"/>
        </a:xfrm>
        <a:prstGeom prst="rect">
          <a:avLst/>
        </a:prstGeom>
        <a:gradFill rotWithShape="0">
          <a:gsLst>
            <a:gs pos="0">
              <a:srgbClr val="DAEDEF">
                <a:hueOff val="3257024"/>
                <a:satOff val="11196"/>
                <a:lumOff val="-53726"/>
                <a:alphaOff val="0"/>
                <a:shade val="51000"/>
                <a:satMod val="130000"/>
              </a:srgbClr>
            </a:gs>
            <a:gs pos="80000">
              <a:srgbClr val="DAEDEF">
                <a:hueOff val="3257024"/>
                <a:satOff val="11196"/>
                <a:lumOff val="-53726"/>
                <a:alphaOff val="0"/>
                <a:shade val="93000"/>
                <a:satMod val="130000"/>
              </a:srgbClr>
            </a:gs>
            <a:gs pos="100000">
              <a:srgbClr val="DAEDEF">
                <a:hueOff val="3257024"/>
                <a:satOff val="11196"/>
                <a:lumOff val="-53726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DAEDEF">
              <a:hueOff val="3257024"/>
              <a:satOff val="11196"/>
              <a:lumOff val="-5372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Ambiente Productivo</a:t>
          </a:r>
        </a:p>
      </dsp:txBody>
      <dsp:txXfrm>
        <a:off x="5981083" y="110915"/>
        <a:ext cx="2622102" cy="403200"/>
      </dsp:txXfrm>
    </dsp:sp>
    <dsp:sp modelId="{58BCF5C3-DCF9-4482-81C4-FF0D6FD14849}">
      <dsp:nvSpPr>
        <dsp:cNvPr id="0" name=""/>
        <dsp:cNvSpPr/>
      </dsp:nvSpPr>
      <dsp:spPr>
        <a:xfrm>
          <a:off x="5981083" y="514116"/>
          <a:ext cx="2622102" cy="614879"/>
        </a:xfrm>
        <a:prstGeom prst="rect">
          <a:avLst/>
        </a:prstGeom>
        <a:solidFill>
          <a:srgbClr val="DAEDEF">
            <a:tint val="40000"/>
            <a:alpha val="90000"/>
            <a:hueOff val="3245083"/>
            <a:satOff val="-23015"/>
            <a:lumOff val="-13095"/>
            <a:alphaOff val="0"/>
          </a:srgbClr>
        </a:solidFill>
        <a:ln w="9525" cap="flat" cmpd="sng" algn="ctr">
          <a:solidFill>
            <a:srgbClr val="DAEDEF">
              <a:tint val="40000"/>
              <a:alpha val="90000"/>
              <a:hueOff val="3245083"/>
              <a:satOff val="-23015"/>
              <a:lumOff val="-13095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Servidores Web (8)</a:t>
          </a:r>
          <a:endParaRPr lang="es-CL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Servidor de Aplicaciones (5)</a:t>
          </a:r>
          <a:endParaRPr lang="es-CL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5981083" y="514116"/>
        <a:ext cx="2622102" cy="6148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B7596-6E66-4DFF-BA31-D14C1878979A}">
      <dsp:nvSpPr>
        <dsp:cNvPr id="0" name=""/>
        <dsp:cNvSpPr/>
      </dsp:nvSpPr>
      <dsp:spPr>
        <a:xfrm>
          <a:off x="3629062" y="-26175"/>
          <a:ext cx="1154545" cy="58127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Política </a:t>
          </a:r>
          <a:r>
            <a:rPr lang="es-CL" sz="1200" kern="1200" dirty="0" err="1" smtClean="0"/>
            <a:t>DRP</a:t>
          </a:r>
          <a:endParaRPr lang="es-CL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kern="1200" dirty="0" err="1" smtClean="0"/>
            <a:t>DGSI</a:t>
          </a:r>
          <a:r>
            <a:rPr lang="es-CL" sz="900" kern="1200" dirty="0" smtClean="0"/>
            <a:t>-011</a:t>
          </a:r>
        </a:p>
      </dsp:txBody>
      <dsp:txXfrm>
        <a:off x="3657437" y="2200"/>
        <a:ext cx="1097795" cy="524521"/>
      </dsp:txXfrm>
    </dsp:sp>
    <dsp:sp modelId="{EA116E53-B0D0-4308-88C4-2965921E3295}">
      <dsp:nvSpPr>
        <dsp:cNvPr id="0" name=""/>
        <dsp:cNvSpPr/>
      </dsp:nvSpPr>
      <dsp:spPr>
        <a:xfrm>
          <a:off x="2624831" y="334262"/>
          <a:ext cx="4588667" cy="4588667"/>
        </a:xfrm>
        <a:custGeom>
          <a:avLst/>
          <a:gdLst/>
          <a:ahLst/>
          <a:cxnLst/>
          <a:rect l="0" t="0" r="0" b="0"/>
          <a:pathLst>
            <a:path>
              <a:moveTo>
                <a:pt x="2372264" y="1323"/>
              </a:moveTo>
              <a:arcTo wR="2294333" hR="2294333" stAng="16316791" swAng="97488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C38FD-33A5-4504-9E4B-76E07B0A87FA}">
      <dsp:nvSpPr>
        <dsp:cNvPr id="0" name=""/>
        <dsp:cNvSpPr/>
      </dsp:nvSpPr>
      <dsp:spPr>
        <a:xfrm>
          <a:off x="5671104" y="525006"/>
          <a:ext cx="1167696" cy="84749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/>
            <a:t>Análisis y Evaluación de Riesgo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kern="1200" dirty="0" err="1" smtClean="0"/>
            <a:t>DGSI</a:t>
          </a:r>
          <a:r>
            <a:rPr lang="es-CL" sz="900" kern="1200" dirty="0" smtClean="0"/>
            <a:t>-002</a:t>
          </a:r>
          <a:endParaRPr lang="es-CL" sz="900" kern="1200" dirty="0"/>
        </a:p>
      </dsp:txBody>
      <dsp:txXfrm>
        <a:off x="5712475" y="566377"/>
        <a:ext cx="1084954" cy="764752"/>
      </dsp:txXfrm>
    </dsp:sp>
    <dsp:sp modelId="{A63FEDE5-F8A8-4BEC-B127-BE5CB495A058}">
      <dsp:nvSpPr>
        <dsp:cNvPr id="0" name=""/>
        <dsp:cNvSpPr/>
      </dsp:nvSpPr>
      <dsp:spPr>
        <a:xfrm>
          <a:off x="2152456" y="47716"/>
          <a:ext cx="4588667" cy="4588667"/>
        </a:xfrm>
        <a:custGeom>
          <a:avLst/>
          <a:gdLst/>
          <a:ahLst/>
          <a:cxnLst/>
          <a:rect l="0" t="0" r="0" b="0"/>
          <a:pathLst>
            <a:path>
              <a:moveTo>
                <a:pt x="4434115" y="1466504"/>
              </a:moveTo>
              <a:arcTo wR="2294333" hR="2294333" stAng="20330986" swAng="698059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C34984-4B0B-46D5-9CD2-7A6FF34E7454}">
      <dsp:nvSpPr>
        <dsp:cNvPr id="0" name=""/>
        <dsp:cNvSpPr/>
      </dsp:nvSpPr>
      <dsp:spPr>
        <a:xfrm>
          <a:off x="6247698" y="2115439"/>
          <a:ext cx="1041654" cy="86219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Análisis de </a:t>
          </a:r>
          <a:r>
            <a:rPr lang="es-CL" sz="1100" kern="1200" dirty="0" smtClean="0"/>
            <a:t>Impacto al Negocio (</a:t>
          </a:r>
          <a:r>
            <a:rPr lang="es-CL" sz="1100" kern="1200" dirty="0" err="1" smtClean="0"/>
            <a:t>BIA</a:t>
          </a:r>
          <a:r>
            <a:rPr lang="es-CL" sz="1200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kern="1200" dirty="0" err="1" smtClean="0"/>
            <a:t>PGSI</a:t>
          </a:r>
          <a:r>
            <a:rPr lang="es-CL" sz="900" kern="1200" dirty="0" smtClean="0"/>
            <a:t>-003</a:t>
          </a:r>
          <a:endParaRPr lang="es-CL" sz="900" kern="1200" dirty="0"/>
        </a:p>
      </dsp:txBody>
      <dsp:txXfrm>
        <a:off x="6289787" y="2157528"/>
        <a:ext cx="957476" cy="778020"/>
      </dsp:txXfrm>
    </dsp:sp>
    <dsp:sp modelId="{BB6A2DA5-D68A-46EA-B799-77FA8B95F950}">
      <dsp:nvSpPr>
        <dsp:cNvPr id="0" name=""/>
        <dsp:cNvSpPr/>
      </dsp:nvSpPr>
      <dsp:spPr>
        <a:xfrm>
          <a:off x="2172539" y="331597"/>
          <a:ext cx="4588667" cy="4588667"/>
        </a:xfrm>
        <a:custGeom>
          <a:avLst/>
          <a:gdLst/>
          <a:ahLst/>
          <a:cxnLst/>
          <a:rect l="0" t="0" r="0" b="0"/>
          <a:pathLst>
            <a:path>
              <a:moveTo>
                <a:pt x="4528919" y="2814519"/>
              </a:moveTo>
              <a:arcTo wR="2294333" hR="2294333" stAng="786266" swAng="77920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726C4-3F16-4B52-A18C-368DFEA4A76C}">
      <dsp:nvSpPr>
        <dsp:cNvPr id="0" name=""/>
        <dsp:cNvSpPr/>
      </dsp:nvSpPr>
      <dsp:spPr>
        <a:xfrm>
          <a:off x="5595383" y="3786171"/>
          <a:ext cx="1167299" cy="78993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/>
            <a:t>Identificación de Controles Preventivos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kern="1200" dirty="0" err="1" smtClean="0"/>
            <a:t>PGSI</a:t>
          </a:r>
          <a:r>
            <a:rPr lang="es-CL" sz="900" kern="1200" dirty="0" smtClean="0"/>
            <a:t>-003</a:t>
          </a:r>
          <a:endParaRPr lang="es-CL" sz="900" kern="1200" dirty="0"/>
        </a:p>
      </dsp:txBody>
      <dsp:txXfrm>
        <a:off x="5633944" y="3824732"/>
        <a:ext cx="1090177" cy="712808"/>
      </dsp:txXfrm>
    </dsp:sp>
    <dsp:sp modelId="{5FFB2B5A-4D1C-4B2E-9026-C3776A6FB673}">
      <dsp:nvSpPr>
        <dsp:cNvPr id="0" name=""/>
        <dsp:cNvSpPr/>
      </dsp:nvSpPr>
      <dsp:spPr>
        <a:xfrm>
          <a:off x="2526379" y="194334"/>
          <a:ext cx="4588667" cy="4588667"/>
        </a:xfrm>
        <a:custGeom>
          <a:avLst/>
          <a:gdLst/>
          <a:ahLst/>
          <a:cxnLst/>
          <a:rect l="0" t="0" r="0" b="0"/>
          <a:pathLst>
            <a:path>
              <a:moveTo>
                <a:pt x="3056878" y="4458240"/>
              </a:moveTo>
              <a:arcTo wR="2294333" hR="2294333" stAng="4235275" swAng="932274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BA1BA9-21C5-464C-A831-646BF5BC053D}">
      <dsp:nvSpPr>
        <dsp:cNvPr id="0" name=""/>
        <dsp:cNvSpPr/>
      </dsp:nvSpPr>
      <dsp:spPr>
        <a:xfrm>
          <a:off x="3641328" y="4423496"/>
          <a:ext cx="1130012" cy="8592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/>
            <a:t>Desarrollo de Estrategia / Plan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kern="1200" dirty="0" err="1" smtClean="0"/>
            <a:t>PGSI</a:t>
          </a:r>
          <a:r>
            <a:rPr lang="es-CL" sz="900" kern="1200" dirty="0" smtClean="0"/>
            <a:t>-003</a:t>
          </a:r>
          <a:endParaRPr lang="es-CL" sz="900" kern="1200" dirty="0"/>
        </a:p>
      </dsp:txBody>
      <dsp:txXfrm>
        <a:off x="3683274" y="4465442"/>
        <a:ext cx="1046120" cy="775370"/>
      </dsp:txXfrm>
    </dsp:sp>
    <dsp:sp modelId="{1E31BC46-E611-4694-98CE-55F70518EE2B}">
      <dsp:nvSpPr>
        <dsp:cNvPr id="0" name=""/>
        <dsp:cNvSpPr/>
      </dsp:nvSpPr>
      <dsp:spPr>
        <a:xfrm>
          <a:off x="1223838" y="197110"/>
          <a:ext cx="4588667" cy="4588667"/>
        </a:xfrm>
        <a:custGeom>
          <a:avLst/>
          <a:gdLst/>
          <a:ahLst/>
          <a:cxnLst/>
          <a:rect l="0" t="0" r="0" b="0"/>
          <a:pathLst>
            <a:path>
              <a:moveTo>
                <a:pt x="2165089" y="4585024"/>
              </a:moveTo>
              <a:arcTo wR="2294333" hR="2294333" stAng="5593758" swAng="1159865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0FFD1-9BF8-4699-9576-3F519D87A062}">
      <dsp:nvSpPr>
        <dsp:cNvPr id="0" name=""/>
        <dsp:cNvSpPr/>
      </dsp:nvSpPr>
      <dsp:spPr>
        <a:xfrm>
          <a:off x="1526249" y="3787979"/>
          <a:ext cx="1126045" cy="71271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/>
            <a:t>Capacitación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kern="1200" dirty="0" err="1" smtClean="0"/>
            <a:t>PRRHH</a:t>
          </a:r>
          <a:r>
            <a:rPr lang="es-CL" sz="900" kern="1200" dirty="0" smtClean="0"/>
            <a:t>-006</a:t>
          </a:r>
          <a:endParaRPr lang="es-CL" sz="900" kern="1200" dirty="0"/>
        </a:p>
      </dsp:txBody>
      <dsp:txXfrm>
        <a:off x="1561041" y="3822771"/>
        <a:ext cx="1056461" cy="643133"/>
      </dsp:txXfrm>
    </dsp:sp>
    <dsp:sp modelId="{F77CA993-6934-4076-933C-3FF1109D4E90}">
      <dsp:nvSpPr>
        <dsp:cNvPr id="0" name=""/>
        <dsp:cNvSpPr/>
      </dsp:nvSpPr>
      <dsp:spPr>
        <a:xfrm>
          <a:off x="1517577" y="280848"/>
          <a:ext cx="4588667" cy="4588667"/>
        </a:xfrm>
        <a:custGeom>
          <a:avLst/>
          <a:gdLst/>
          <a:ahLst/>
          <a:cxnLst/>
          <a:rect l="0" t="0" r="0" b="0"/>
          <a:pathLst>
            <a:path>
              <a:moveTo>
                <a:pt x="251486" y="3338718"/>
              </a:moveTo>
              <a:arcTo wR="2294333" hR="2294333" stAng="9175324" swAng="88097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9BF5B-1DBA-4742-84E5-BC76E18114AF}">
      <dsp:nvSpPr>
        <dsp:cNvPr id="0" name=""/>
        <dsp:cNvSpPr/>
      </dsp:nvSpPr>
      <dsp:spPr>
        <a:xfrm>
          <a:off x="1010081" y="2215972"/>
          <a:ext cx="1017121" cy="66112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/>
            <a:t>Prueba de Recuperación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kern="1200" dirty="0" err="1" smtClean="0"/>
            <a:t>PGSI</a:t>
          </a:r>
          <a:r>
            <a:rPr lang="es-CL" sz="900" kern="1200" dirty="0" smtClean="0"/>
            <a:t>-003</a:t>
          </a:r>
          <a:endParaRPr lang="es-CL" sz="900" kern="1200" dirty="0"/>
        </a:p>
      </dsp:txBody>
      <dsp:txXfrm>
        <a:off x="1042355" y="2248246"/>
        <a:ext cx="952573" cy="596581"/>
      </dsp:txXfrm>
    </dsp:sp>
    <dsp:sp modelId="{DA474E4A-C6E3-4C36-9520-EEC6272B488E}">
      <dsp:nvSpPr>
        <dsp:cNvPr id="0" name=""/>
        <dsp:cNvSpPr/>
      </dsp:nvSpPr>
      <dsp:spPr>
        <a:xfrm>
          <a:off x="1522925" y="205618"/>
          <a:ext cx="4588667" cy="4588667"/>
        </a:xfrm>
        <a:custGeom>
          <a:avLst/>
          <a:gdLst/>
          <a:ahLst/>
          <a:cxnLst/>
          <a:rect l="0" t="0" r="0" b="0"/>
          <a:pathLst>
            <a:path>
              <a:moveTo>
                <a:pt x="50777" y="1814310"/>
              </a:moveTo>
              <a:arcTo wR="2294333" hR="2294333" stAng="11524602" swAng="905927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B015B-9C4B-43F7-BC2E-78BC7AF3A7B5}">
      <dsp:nvSpPr>
        <dsp:cNvPr id="0" name=""/>
        <dsp:cNvSpPr/>
      </dsp:nvSpPr>
      <dsp:spPr>
        <a:xfrm>
          <a:off x="1580719" y="618185"/>
          <a:ext cx="1017121" cy="66112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/>
            <a:t>Mantención y Mejora</a:t>
          </a:r>
          <a:endParaRPr lang="es-CL" sz="1100" kern="1200" dirty="0"/>
        </a:p>
      </dsp:txBody>
      <dsp:txXfrm>
        <a:off x="1612993" y="650459"/>
        <a:ext cx="952573" cy="596581"/>
      </dsp:txXfrm>
    </dsp:sp>
    <dsp:sp modelId="{99C638B3-8B2F-4781-8AEB-1EE136A730DB}">
      <dsp:nvSpPr>
        <dsp:cNvPr id="0" name=""/>
        <dsp:cNvSpPr/>
      </dsp:nvSpPr>
      <dsp:spPr>
        <a:xfrm>
          <a:off x="1198740" y="334237"/>
          <a:ext cx="4588667" cy="4588667"/>
        </a:xfrm>
        <a:custGeom>
          <a:avLst/>
          <a:gdLst/>
          <a:ahLst/>
          <a:cxnLst/>
          <a:rect l="0" t="0" r="0" b="0"/>
          <a:pathLst>
            <a:path>
              <a:moveTo>
                <a:pt x="1418132" y="173899"/>
              </a:moveTo>
              <a:arcTo wR="2294333" hR="2294333" stAng="14852923" swAng="116955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EB76A-C1E6-4526-B825-D43AC6FA483A}" type="datetimeFigureOut">
              <a:rPr lang="es-CL" smtClean="0"/>
              <a:t>19-11-2012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15C86-37CB-424B-AC93-0E5E5BD8620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3367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7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4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1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7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15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28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23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44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12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4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0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86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37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31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39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33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74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78997-DFB4-4BAE-A0E4-5C58050DEC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22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5DD44-783F-4A3A-B797-88941ED2E5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80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57312-381D-44D0-83E0-FAAC1A0867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23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24AB9-C36F-4087-A200-D779B03334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66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B4E35-2C91-4208-97A7-0505911653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93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920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1F8D8-7367-478E-8537-EE3A17DB2C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27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03363-E648-42B3-B5FD-0C89AAC5FF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70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BC51F-6118-4839-81EB-17BBE4D35C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55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8E304-EEE5-43F0-A198-7A84B36667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757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6B937-F769-4304-BF34-8BD7F7CC7F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06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B59DA-2F77-4034-B836-E5E1227B07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9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1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1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0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4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4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0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4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7F270E-F9E1-46DD-97DD-74DCBECA3F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6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chart" Target="../charts/chart3.xml"/><Relationship Id="rId12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Hoja_de_c_lculo_de_Microsoft_Excel_97-20032.xls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Hoja_de_c_lculo_de_Microsoft_Excel_97-20033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oleObject" Target="../embeddings/Hoja_de_c_lculo_de_Microsoft_Excel_97-20035.xls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1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5" Type="http://schemas.openxmlformats.org/officeDocument/2006/relationships/oleObject" Target="../embeddings/Hoja_de_c_lculo_de_Microsoft_Excel_97-20036.xls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2.jpeg"/><Relationship Id="rId7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emf"/><Relationship Id="rId4" Type="http://schemas.openxmlformats.org/officeDocument/2006/relationships/image" Target="../media/image43.emf"/><Relationship Id="rId9" Type="http://schemas.openxmlformats.org/officeDocument/2006/relationships/image" Target="../media/image4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transparencia.chilecompra.cl/" TargetMode="External"/><Relationship Id="rId3" Type="http://schemas.openxmlformats.org/officeDocument/2006/relationships/hyperlink" Target="http://www.chilecompra.cl/" TargetMode="External"/><Relationship Id="rId7" Type="http://schemas.openxmlformats.org/officeDocument/2006/relationships/hyperlink" Target="http://capacitacion.chilecompra.c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emaneger.chilecompra.cl/" TargetMode="External"/><Relationship Id="rId5" Type="http://schemas.openxmlformats.org/officeDocument/2006/relationships/hyperlink" Target="http://analiza.cl/" TargetMode="External"/><Relationship Id="rId4" Type="http://schemas.openxmlformats.org/officeDocument/2006/relationships/hyperlink" Target="http://www.mercadopublico.cl/" TargetMode="External"/><Relationship Id="rId9" Type="http://schemas.openxmlformats.org/officeDocument/2006/relationships/hyperlink" Target="http://tribunaldecompras.cl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>
            <a:spLocks/>
          </p:cNvSpPr>
          <p:nvPr/>
        </p:nvSpPr>
        <p:spPr bwMode="auto">
          <a:xfrm>
            <a:off x="2987824" y="1484784"/>
            <a:ext cx="5478760" cy="191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ES" sz="3600" b="1" i="1" dirty="0" smtClean="0">
                <a:solidFill>
                  <a:prstClr val="white"/>
                </a:solidFill>
              </a:rPr>
              <a:t>”</a:t>
            </a:r>
            <a:r>
              <a:rPr lang="es-ES" sz="3600" i="1" dirty="0">
                <a:solidFill>
                  <a:prstClr val="black"/>
                </a:solidFill>
              </a:rPr>
              <a:t> </a:t>
            </a:r>
            <a:r>
              <a:rPr lang="es-MX" sz="3600" b="1" dirty="0">
                <a:solidFill>
                  <a:schemeClr val="bg1"/>
                </a:solidFill>
              </a:rPr>
              <a:t>Manejo de </a:t>
            </a:r>
            <a:r>
              <a:rPr lang="es-MX" sz="3600" b="1" dirty="0" smtClean="0">
                <a:solidFill>
                  <a:schemeClr val="bg1"/>
                </a:solidFill>
              </a:rPr>
              <a:t>incidentes,  </a:t>
            </a:r>
            <a:r>
              <a:rPr lang="es-MX" sz="3600" b="1" dirty="0">
                <a:solidFill>
                  <a:schemeClr val="bg1"/>
                </a:solidFill>
              </a:rPr>
              <a:t>Gestión de </a:t>
            </a:r>
            <a:r>
              <a:rPr lang="es-MX" sz="3600" b="1" dirty="0" smtClean="0">
                <a:solidFill>
                  <a:schemeClr val="bg1"/>
                </a:solidFill>
              </a:rPr>
              <a:t>operaciones </a:t>
            </a:r>
            <a:r>
              <a:rPr lang="es-MX" sz="3600" b="1" dirty="0">
                <a:solidFill>
                  <a:schemeClr val="bg1"/>
                </a:solidFill>
              </a:rPr>
              <a:t>y </a:t>
            </a:r>
            <a:r>
              <a:rPr lang="es-MX" sz="3600" b="1" dirty="0" smtClean="0">
                <a:solidFill>
                  <a:schemeClr val="bg1"/>
                </a:solidFill>
              </a:rPr>
              <a:t>soporte </a:t>
            </a:r>
            <a:r>
              <a:rPr lang="es-MX" sz="3600" b="1" dirty="0">
                <a:solidFill>
                  <a:schemeClr val="bg1"/>
                </a:solidFill>
              </a:rPr>
              <a:t>a usuarios</a:t>
            </a:r>
            <a:r>
              <a:rPr lang="es-ES" sz="3600" b="1" i="1" dirty="0" smtClean="0">
                <a:solidFill>
                  <a:prstClr val="white"/>
                </a:solidFill>
              </a:rPr>
              <a:t>”</a:t>
            </a:r>
            <a:endParaRPr lang="es-EC" sz="3600" b="1" dirty="0">
              <a:solidFill>
                <a:prstClr val="white"/>
              </a:solidFill>
            </a:endParaRPr>
          </a:p>
        </p:txBody>
      </p:sp>
      <p:sp>
        <p:nvSpPr>
          <p:cNvPr id="17" name="2 Subtítulo"/>
          <p:cNvSpPr>
            <a:spLocks/>
          </p:cNvSpPr>
          <p:nvPr/>
        </p:nvSpPr>
        <p:spPr bwMode="auto">
          <a:xfrm>
            <a:off x="2972671" y="4293096"/>
            <a:ext cx="5478760" cy="191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s-CL" b="1" i="1" dirty="0" smtClean="0">
                <a:solidFill>
                  <a:prstClr val="white"/>
                </a:solidFill>
              </a:rPr>
              <a:t>Roberto Pinedo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s-CL" i="1" dirty="0" smtClean="0">
                <a:solidFill>
                  <a:prstClr val="white"/>
                </a:solidFill>
              </a:rPr>
              <a:t>Director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s-EC" b="1" dirty="0" smtClean="0">
                <a:solidFill>
                  <a:prstClr val="white"/>
                </a:solidFill>
              </a:rPr>
              <a:t>-----------------------------------------------------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s-EC" b="1" i="1" dirty="0" smtClean="0">
                <a:solidFill>
                  <a:prstClr val="white"/>
                </a:solidFill>
              </a:rPr>
              <a:t>Marco Vera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s-EC" i="1" dirty="0" smtClean="0">
                <a:solidFill>
                  <a:prstClr val="white"/>
                </a:solidFill>
              </a:rPr>
              <a:t>Jefe División Tecnología y Desarrollo</a:t>
            </a:r>
            <a:endParaRPr lang="es-EC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6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0"/>
            <a:ext cx="899592" cy="6858000"/>
          </a:xfrm>
          <a:prstGeom prst="rect">
            <a:avLst/>
          </a:prstGeom>
        </p:spPr>
      </p:pic>
      <p:graphicFrame>
        <p:nvGraphicFramePr>
          <p:cNvPr id="13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332791"/>
              </p:ext>
            </p:extLst>
          </p:nvPr>
        </p:nvGraphicFramePr>
        <p:xfrm>
          <a:off x="323528" y="872715"/>
          <a:ext cx="3581400" cy="1601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58771"/>
              </p:ext>
            </p:extLst>
          </p:nvPr>
        </p:nvGraphicFramePr>
        <p:xfrm>
          <a:off x="251520" y="2590800"/>
          <a:ext cx="37338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4180516" y="4437112"/>
            <a:ext cx="4711964" cy="2092881"/>
          </a:xfrm>
          <a:prstGeom prst="rect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INCIDENTES GESTIONADOS POR OPERACIONES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Peak</a:t>
            </a:r>
            <a:r>
              <a:rPr kumimoji="0" lang="es-CL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 alto de incidentes corresponde a 1273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Promedio Diario de Incidentes Gestionados  es de </a:t>
            </a:r>
            <a:r>
              <a:rPr lang="es-CL" sz="1300" kern="0" dirty="0" smtClean="0">
                <a:solidFill>
                  <a:srgbClr val="FFFFFF"/>
                </a:solidFill>
                <a:latin typeface="Arial"/>
              </a:rPr>
              <a:t>45</a:t>
            </a:r>
            <a:r>
              <a:rPr kumimoji="0" lang="es-CL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s-CL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Promedio Mensual de Incidentes Gestionados  es de  </a:t>
            </a:r>
            <a:r>
              <a:rPr kumimoji="0" lang="es-CL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960</a:t>
            </a:r>
            <a:r>
              <a:rPr kumimoji="0" lang="es-CL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Comunicación </a:t>
            </a:r>
            <a:r>
              <a:rPr kumimoji="0" lang="es-CL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Directa con el área de Mantenciones para Reportar Incidencias Criticas y Vip.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Gestión de Analistas Considera Solución de errores por Base de Datos.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Gestión de Desarrolladores Considera Solución Por Líneas  de Código.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175956" y="2768441"/>
            <a:ext cx="4716524" cy="1092607"/>
          </a:xfrm>
          <a:prstGeom prst="rect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MANTENCIONES DE DESARROLLO INGRESADAS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Peak</a:t>
            </a:r>
            <a:r>
              <a:rPr kumimoji="0" lang="es-CL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 alto Mantenciones  Ingresadas es de 54.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Promedio  Mensual de Mantenciones Ingresadas es de 36.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Coordinación </a:t>
            </a:r>
            <a:r>
              <a:rPr kumimoji="0" lang="es-CL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(Comité) con Otras Áreas para Categorizar Criticidad de Mantenciones.    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4175956" y="980728"/>
            <a:ext cx="4716524" cy="692497"/>
          </a:xfrm>
          <a:prstGeom prst="rect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MANTENCIONES DE DESARROLLO FINALIZADAS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Peak</a:t>
            </a:r>
            <a:r>
              <a:rPr kumimoji="0" lang="es-CL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 alto Mantenciones en producción es de 60.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Promedio  Mensual de Desarrollos es de mes es de </a:t>
            </a:r>
            <a:r>
              <a:rPr kumimoji="0" lang="es-CL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30.</a:t>
            </a:r>
            <a:endParaRPr kumimoji="0" lang="es-CL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761072"/>
              </p:ext>
            </p:extLst>
          </p:nvPr>
        </p:nvGraphicFramePr>
        <p:xfrm>
          <a:off x="188156" y="4581128"/>
          <a:ext cx="3987800" cy="17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r:id="rId7" imgW="3987130" imgH="1780186" progId="Excel.Chart.8">
                  <p:embed/>
                </p:oleObj>
              </mc:Choice>
              <mc:Fallback>
                <p:oleObj r:id="rId7" imgW="3987130" imgH="178018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56" y="4581128"/>
                        <a:ext cx="3987800" cy="177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"/>
          <p:cNvSpPr>
            <a:spLocks/>
          </p:cNvSpPr>
          <p:nvPr/>
        </p:nvSpPr>
        <p:spPr bwMode="auto">
          <a:xfrm>
            <a:off x="107504" y="116632"/>
            <a:ext cx="8136904" cy="51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92" tIns="71746" rIns="143492" bIns="71746">
            <a:spAutoFit/>
          </a:bodyPr>
          <a:lstStyle/>
          <a:p>
            <a:pPr marL="0" lvl="1" defTabSz="349250"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Manejo de Incidentes </a:t>
            </a:r>
            <a:r>
              <a:rPr kumimoji="0" lang="es-CL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 </a:t>
            </a:r>
            <a:r>
              <a:rPr lang="es-MX" sz="2000" b="1" dirty="0"/>
              <a:t>Indicadores de incidentes y mantenciones </a:t>
            </a:r>
            <a:r>
              <a:rPr lang="es-MX" sz="2000" b="1" dirty="0" smtClean="0"/>
              <a:t>2012</a:t>
            </a:r>
            <a:endParaRPr kumimoji="0" lang="es-CL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0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7939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-23813"/>
            <a:ext cx="8915400" cy="858839"/>
            <a:chOff x="48" y="0"/>
            <a:chExt cx="5616" cy="54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48" y="0"/>
              <a:ext cx="1488" cy="541"/>
              <a:chOff x="240" y="144"/>
              <a:chExt cx="1488" cy="541"/>
            </a:xfrm>
          </p:grpSpPr>
          <p:pic>
            <p:nvPicPr>
              <p:cNvPr id="8" name="Picture 7" descr="Logo-RICG-Españo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44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288" y="528"/>
                <a:ext cx="1392" cy="157"/>
                <a:chOff x="720" y="960"/>
                <a:chExt cx="2064" cy="205"/>
              </a:xfrm>
            </p:grpSpPr>
            <p:pic>
              <p:nvPicPr>
                <p:cNvPr id="11" name="Picture 9" descr="IDRC-CRDI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983"/>
                  <a:ext cx="768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10" descr="OAS_Seal_ESP_Principa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67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11" descr="BID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983"/>
                  <a:ext cx="384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7" name="Imagen_x0020_8" descr="CORREO-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6"/>
              <a:ext cx="1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 Título"/>
          <p:cNvSpPr txBox="1">
            <a:spLocks/>
          </p:cNvSpPr>
          <p:nvPr/>
        </p:nvSpPr>
        <p:spPr>
          <a:xfrm>
            <a:off x="668134" y="88869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b="1" dirty="0" smtClean="0">
                <a:solidFill>
                  <a:srgbClr val="000000"/>
                </a:solidFill>
              </a:rPr>
              <a:t>Agenda</a:t>
            </a:r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80593" y="1999232"/>
            <a:ext cx="7602690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lvl="1" indent="-457200">
              <a:buFont typeface="+mj-lt"/>
              <a:buAutoNum type="arabicPeriod"/>
            </a:pPr>
            <a:r>
              <a:rPr lang="es-MX" sz="1600" b="1" dirty="0"/>
              <a:t>Manejo de </a:t>
            </a:r>
            <a:r>
              <a:rPr lang="es-MX" sz="1600" b="1" dirty="0" smtClean="0"/>
              <a:t>incidentes y soporte de usuarios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Organigrama de Equipo Operaciones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Clasificación de Incidentes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Flujo Incidentes y soporte Usuarios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Indicadores de incidentes y mantenciones 2012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/>
              <a:t>Cola de mantenciones evolutivas - Correctivas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Proyección de mantenciones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Comportamiento resolución de incidentes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Promedio escalamiento incidentes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Worflow de Incidentes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Gestión de operaciones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Ingeniería de Sistemas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Tipos de Incidentes tratados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Actividades </a:t>
            </a: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realizadas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Sitios administrados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L" sz="1600" b="1" dirty="0" smtClean="0">
                <a:solidFill>
                  <a:schemeClr val="bg1">
                    <a:lumMod val="75000"/>
                  </a:schemeClr>
                </a:solidFill>
              </a:rPr>
              <a:t>Plan </a:t>
            </a:r>
            <a:r>
              <a:rPr lang="es-CL" sz="1600" b="1" dirty="0">
                <a:solidFill>
                  <a:schemeClr val="bg1">
                    <a:lumMod val="75000"/>
                  </a:schemeClr>
                </a:solidFill>
              </a:rPr>
              <a:t>de recuperación de desastre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Metodología de DRP</a:t>
            </a:r>
          </a:p>
          <a:p>
            <a:pPr lvl="1"/>
            <a:endParaRPr lang="es-C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075579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0"/>
            <a:ext cx="899592" cy="6858000"/>
          </a:xfrm>
          <a:prstGeom prst="rect">
            <a:avLst/>
          </a:prstGeom>
        </p:spPr>
      </p:pic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65944"/>
              </p:ext>
            </p:extLst>
          </p:nvPr>
        </p:nvGraphicFramePr>
        <p:xfrm>
          <a:off x="251520" y="637133"/>
          <a:ext cx="43688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" r:id="rId5" imgW="4371211" imgH="2158171" progId="Excel.Chart.8">
                  <p:embed/>
                </p:oleObj>
              </mc:Choice>
              <mc:Fallback>
                <p:oleObj r:id="rId5" imgW="4371211" imgH="215817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637133"/>
                        <a:ext cx="43688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873650"/>
              </p:ext>
            </p:extLst>
          </p:nvPr>
        </p:nvGraphicFramePr>
        <p:xfrm>
          <a:off x="323528" y="2276872"/>
          <a:ext cx="4396680" cy="272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485354"/>
              </p:ext>
            </p:extLst>
          </p:nvPr>
        </p:nvGraphicFramePr>
        <p:xfrm>
          <a:off x="222473" y="4437112"/>
          <a:ext cx="4673600" cy="257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0" r:id="rId9" imgW="4669941" imgH="2572735" progId="Excel.Chart.8">
                  <p:embed/>
                </p:oleObj>
              </mc:Choice>
              <mc:Fallback>
                <p:oleObj r:id="rId9" imgW="4669941" imgH="257273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73" y="4437112"/>
                        <a:ext cx="4673600" cy="2576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373367"/>
              </p:ext>
            </p:extLst>
          </p:nvPr>
        </p:nvGraphicFramePr>
        <p:xfrm>
          <a:off x="4916827" y="4509120"/>
          <a:ext cx="3987800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1" r:id="rId12" imgW="3987130" imgH="2517866" progId="Excel.Chart.8">
                  <p:embed/>
                </p:oleObj>
              </mc:Choice>
              <mc:Fallback>
                <p:oleObj r:id="rId12" imgW="3987130" imgH="251786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827" y="4509120"/>
                        <a:ext cx="3987800" cy="2520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4932040" y="908720"/>
            <a:ext cx="4114800" cy="2693045"/>
          </a:xfrm>
          <a:prstGeom prst="rect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3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-  Grafico (</a:t>
            </a:r>
            <a:r>
              <a:rPr kumimoji="0" lang="es-CL" sz="13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1) </a:t>
            </a:r>
            <a:r>
              <a:rPr kumimoji="0" lang="es-CL" sz="13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indica la cantidad neta en espera de la cola de mantenciones y segmentada por tipo Evolutivo  y Correctivo.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3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-  Grafico </a:t>
            </a:r>
            <a:r>
              <a:rPr kumimoji="0" lang="es-CL" sz="13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(</a:t>
            </a:r>
            <a:r>
              <a:rPr lang="es-CL" sz="1300" kern="0" dirty="0">
                <a:solidFill>
                  <a:srgbClr val="FFFFFF"/>
                </a:solidFill>
                <a:latin typeface="Arial"/>
              </a:rPr>
              <a:t>2</a:t>
            </a:r>
            <a:r>
              <a:rPr kumimoji="0" lang="es-CL" sz="13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) </a:t>
            </a:r>
            <a:r>
              <a:rPr kumimoji="0" lang="es-CL" sz="13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con indica cantidad de mantenciones desde que se genero el proceso.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3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-  Grafico </a:t>
            </a:r>
            <a:r>
              <a:rPr kumimoji="0" lang="es-CL" sz="13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(</a:t>
            </a:r>
            <a:r>
              <a:rPr lang="es-CL" sz="1300" kern="0" dirty="0">
                <a:solidFill>
                  <a:srgbClr val="FFFFFF"/>
                </a:solidFill>
                <a:latin typeface="Arial"/>
              </a:rPr>
              <a:t>3</a:t>
            </a:r>
            <a:r>
              <a:rPr kumimoji="0" lang="es-CL" sz="13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) </a:t>
            </a:r>
            <a:r>
              <a:rPr kumimoji="0" lang="es-CL" sz="13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con diseño de barras indica la cantidad neta en espera de la cola de mantenciones.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3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-  Grafico </a:t>
            </a:r>
            <a:r>
              <a:rPr kumimoji="0" lang="es-CL" sz="13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(</a:t>
            </a:r>
            <a:r>
              <a:rPr lang="es-CL" sz="1300" kern="0" dirty="0">
                <a:solidFill>
                  <a:srgbClr val="FFFFFF"/>
                </a:solidFill>
                <a:latin typeface="Arial"/>
              </a:rPr>
              <a:t>4</a:t>
            </a:r>
            <a:r>
              <a:rPr kumimoji="0" lang="es-CL" sz="13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) </a:t>
            </a:r>
            <a:r>
              <a:rPr kumimoji="0" lang="es-CL" sz="13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con diseño circular indica el detalle porcentual de la cola de mantenciones diferenciando los tipos “Evolutivos” (controles de cambio a la aplicación productiva) y “Correctivos” (errores de la aplicación productiva).  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084974"/>
              </p:ext>
            </p:extLst>
          </p:nvPr>
        </p:nvGraphicFramePr>
        <p:xfrm>
          <a:off x="5580112" y="3718545"/>
          <a:ext cx="2514600" cy="790575"/>
        </p:xfrm>
        <a:graphic>
          <a:graphicData uri="http://schemas.openxmlformats.org/drawingml/2006/table">
            <a:tbl>
              <a:tblPr/>
              <a:tblGrid>
                <a:gridCol w="927438"/>
                <a:gridCol w="1587162"/>
              </a:tblGrid>
              <a:tr h="2000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Mantenciones 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Ingresadas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Finalizadas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Pendientes (*)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tangle 2"/>
          <p:cNvSpPr>
            <a:spLocks/>
          </p:cNvSpPr>
          <p:nvPr/>
        </p:nvSpPr>
        <p:spPr bwMode="auto">
          <a:xfrm>
            <a:off x="107504" y="116632"/>
            <a:ext cx="8586700" cy="51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92" tIns="71746" rIns="143492" bIns="71746">
            <a:spAutoFit/>
          </a:bodyPr>
          <a:lstStyle/>
          <a:p>
            <a:pPr marL="0" lvl="1" defTabSz="349250"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Manejo de Incidentes </a:t>
            </a:r>
            <a:r>
              <a:rPr kumimoji="0" lang="es-CL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 </a:t>
            </a:r>
            <a:r>
              <a:rPr lang="es-MX" sz="2000" b="1" dirty="0"/>
              <a:t>Cola de mantenciones E</a:t>
            </a:r>
            <a:r>
              <a:rPr lang="es-MX" sz="2000" b="1" dirty="0" smtClean="0"/>
              <a:t>volutivas - Correctivas</a:t>
            </a:r>
            <a:endParaRPr kumimoji="0" lang="es-CL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3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7939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-23813"/>
            <a:ext cx="8915400" cy="858839"/>
            <a:chOff x="48" y="0"/>
            <a:chExt cx="5616" cy="54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48" y="0"/>
              <a:ext cx="1488" cy="541"/>
              <a:chOff x="240" y="144"/>
              <a:chExt cx="1488" cy="541"/>
            </a:xfrm>
          </p:grpSpPr>
          <p:pic>
            <p:nvPicPr>
              <p:cNvPr id="8" name="Picture 7" descr="Logo-RICG-Españo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44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288" y="528"/>
                <a:ext cx="1392" cy="157"/>
                <a:chOff x="720" y="960"/>
                <a:chExt cx="2064" cy="205"/>
              </a:xfrm>
            </p:grpSpPr>
            <p:pic>
              <p:nvPicPr>
                <p:cNvPr id="11" name="Picture 9" descr="IDRC-CRDI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983"/>
                  <a:ext cx="768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10" descr="OAS_Seal_ESP_Principa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67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11" descr="BID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983"/>
                  <a:ext cx="384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7" name="Imagen_x0020_8" descr="CORREO-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6"/>
              <a:ext cx="1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 Título"/>
          <p:cNvSpPr txBox="1">
            <a:spLocks/>
          </p:cNvSpPr>
          <p:nvPr/>
        </p:nvSpPr>
        <p:spPr>
          <a:xfrm>
            <a:off x="668134" y="88869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b="1" dirty="0" smtClean="0">
                <a:solidFill>
                  <a:srgbClr val="000000"/>
                </a:solidFill>
              </a:rPr>
              <a:t>Agenda</a:t>
            </a:r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80593" y="1999232"/>
            <a:ext cx="7602690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lvl="1" indent="-457200">
              <a:buFont typeface="+mj-lt"/>
              <a:buAutoNum type="arabicPeriod"/>
            </a:pPr>
            <a:r>
              <a:rPr lang="es-MX" sz="1600" b="1" dirty="0"/>
              <a:t>Manejo de </a:t>
            </a:r>
            <a:r>
              <a:rPr lang="es-MX" sz="1600" b="1" dirty="0" smtClean="0"/>
              <a:t>incidentes y soporte de usuarios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Organigrama de Equipo Operaciones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Clasificación de Incidentes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Flujo Incidentes y soporte Usuarios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Indicadores de incidentes y mantenciones 2012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Cola de mantenciones evolutivas - Correctivas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/>
              <a:t>Proyección de mantenciones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Comportamiento resolución de incidentes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Promedio escalamiento incidentes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Worflow de Incidentes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Gestión de operaciones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Ingeniería de Sistemas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Tipos de Incidentes tratados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Actividades </a:t>
            </a: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realizadas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Sitios administrados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L" sz="1600" b="1" dirty="0" smtClean="0">
                <a:solidFill>
                  <a:schemeClr val="bg1">
                    <a:lumMod val="75000"/>
                  </a:schemeClr>
                </a:solidFill>
              </a:rPr>
              <a:t>Plan </a:t>
            </a:r>
            <a:r>
              <a:rPr lang="es-CL" sz="1600" b="1" dirty="0">
                <a:solidFill>
                  <a:schemeClr val="bg1">
                    <a:lumMod val="75000"/>
                  </a:schemeClr>
                </a:solidFill>
              </a:rPr>
              <a:t>de recuperación de desastre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Metodología de DRP</a:t>
            </a:r>
          </a:p>
          <a:p>
            <a:pPr lvl="1"/>
            <a:endParaRPr lang="es-C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075579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0"/>
            <a:ext cx="899592" cy="6858000"/>
          </a:xfrm>
          <a:prstGeom prst="rect">
            <a:avLst/>
          </a:prstGeom>
        </p:spPr>
      </p:pic>
      <p:graphicFrame>
        <p:nvGraphicFramePr>
          <p:cNvPr id="7" name="6 Objet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972529"/>
              </p:ext>
            </p:extLst>
          </p:nvPr>
        </p:nvGraphicFramePr>
        <p:xfrm>
          <a:off x="251520" y="700360"/>
          <a:ext cx="8661400" cy="596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r:id="rId5" imgW="8559526" imgH="5968501" progId="Excel.Sheet.8">
                  <p:embed/>
                </p:oleObj>
              </mc:Choice>
              <mc:Fallback>
                <p:oleObj r:id="rId5" imgW="8559526" imgH="5968501" progId="Excel.Sheet.8">
                  <p:embed/>
                  <p:pic>
                    <p:nvPicPr>
                      <p:cNvPr id="0" name="1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700360"/>
                        <a:ext cx="8661400" cy="596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/>
          </p:cNvSpPr>
          <p:nvPr/>
        </p:nvSpPr>
        <p:spPr bwMode="auto">
          <a:xfrm>
            <a:off x="107504" y="116632"/>
            <a:ext cx="8586700" cy="51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92" tIns="71746" rIns="143492" bIns="71746">
            <a:spAutoFit/>
          </a:bodyPr>
          <a:lstStyle/>
          <a:p>
            <a:pPr marL="0" lvl="1" defTabSz="349250"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Manejo de Incidentes </a:t>
            </a:r>
            <a:r>
              <a:rPr kumimoji="0" lang="es-CL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 </a:t>
            </a:r>
            <a:r>
              <a:rPr lang="es-MX" sz="2000" b="1" dirty="0" smtClean="0"/>
              <a:t>Proyección de mantenciones</a:t>
            </a:r>
            <a:endParaRPr kumimoji="0" lang="es-CL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7939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-23813"/>
            <a:ext cx="8915400" cy="858839"/>
            <a:chOff x="48" y="0"/>
            <a:chExt cx="5616" cy="54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48" y="0"/>
              <a:ext cx="1488" cy="541"/>
              <a:chOff x="240" y="144"/>
              <a:chExt cx="1488" cy="541"/>
            </a:xfrm>
          </p:grpSpPr>
          <p:pic>
            <p:nvPicPr>
              <p:cNvPr id="8" name="Picture 7" descr="Logo-RICG-Españo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44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288" y="528"/>
                <a:ext cx="1392" cy="157"/>
                <a:chOff x="720" y="960"/>
                <a:chExt cx="2064" cy="205"/>
              </a:xfrm>
            </p:grpSpPr>
            <p:pic>
              <p:nvPicPr>
                <p:cNvPr id="11" name="Picture 9" descr="IDRC-CRDI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983"/>
                  <a:ext cx="768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10" descr="OAS_Seal_ESP_Principa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67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11" descr="BID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983"/>
                  <a:ext cx="384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7" name="Imagen_x0020_8" descr="CORREO-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6"/>
              <a:ext cx="1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 Título"/>
          <p:cNvSpPr txBox="1">
            <a:spLocks/>
          </p:cNvSpPr>
          <p:nvPr/>
        </p:nvSpPr>
        <p:spPr>
          <a:xfrm>
            <a:off x="668134" y="88869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b="1" dirty="0" smtClean="0">
                <a:solidFill>
                  <a:srgbClr val="000000"/>
                </a:solidFill>
              </a:rPr>
              <a:t>Agenda</a:t>
            </a:r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80593" y="1999232"/>
            <a:ext cx="7602690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lvl="1" indent="-457200">
              <a:buFont typeface="+mj-lt"/>
              <a:buAutoNum type="arabicPeriod"/>
            </a:pPr>
            <a:r>
              <a:rPr lang="es-MX" sz="1600" b="1" dirty="0">
                <a:solidFill>
                  <a:srgbClr val="000000"/>
                </a:solidFill>
              </a:rPr>
              <a:t>Manejo de </a:t>
            </a:r>
            <a:r>
              <a:rPr lang="es-MX" sz="1600" b="1" dirty="0" smtClean="0">
                <a:solidFill>
                  <a:srgbClr val="000000"/>
                </a:solidFill>
              </a:rPr>
              <a:t>incidentes y soporte de usuarios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Organigrama de Equipo Operaciones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Clasificación de Incidentes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Flujo Incidentes y soporte Usuarios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Indicadores de incidentes y mantenciones 2012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Cola de mantenciones evolutivas - Correctivas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Proyección de mantenciones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rgbClr val="000000"/>
                </a:solidFill>
              </a:rPr>
              <a:t>Comportamiento resolución de incidentes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Promedio escalamiento incidentes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Worflow de Incidentes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Gestión de operaciones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Ingeniería de Sistemas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Tipos de Incidentes tratados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Actividades </a:t>
            </a: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realizadas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Sitios administrados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L" sz="1600" b="1" dirty="0" smtClean="0">
                <a:solidFill>
                  <a:schemeClr val="bg1">
                    <a:lumMod val="75000"/>
                  </a:schemeClr>
                </a:solidFill>
              </a:rPr>
              <a:t>Plan </a:t>
            </a:r>
            <a:r>
              <a:rPr lang="es-CL" sz="1600" b="1" dirty="0">
                <a:solidFill>
                  <a:schemeClr val="bg1">
                    <a:lumMod val="75000"/>
                  </a:schemeClr>
                </a:solidFill>
              </a:rPr>
              <a:t>de recuperación de desastre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Metodología de DRP</a:t>
            </a:r>
          </a:p>
          <a:p>
            <a:pPr marL="1371600" lvl="2" indent="-457200">
              <a:buFont typeface="+mj-lt"/>
              <a:buAutoNum type="alphaLcParenR"/>
            </a:pPr>
            <a:endParaRPr lang="es-MX" sz="2000" b="1" dirty="0" smtClean="0">
              <a:solidFill>
                <a:srgbClr val="000000"/>
              </a:solidFill>
            </a:endParaRPr>
          </a:p>
          <a:p>
            <a:pPr lvl="1"/>
            <a:endParaRPr lang="es-CL" sz="24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79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0"/>
            <a:ext cx="899592" cy="6858000"/>
          </a:xfrm>
          <a:prstGeom prst="rect">
            <a:avLst/>
          </a:prstGeom>
        </p:spPr>
      </p:pic>
      <p:cxnSp>
        <p:nvCxnSpPr>
          <p:cNvPr id="7" name="6 Conector angular"/>
          <p:cNvCxnSpPr>
            <a:stCxn id="11" idx="1"/>
            <a:endCxn id="14" idx="2"/>
          </p:cNvCxnSpPr>
          <p:nvPr/>
        </p:nvCxnSpPr>
        <p:spPr>
          <a:xfrm rot="10800000">
            <a:off x="2907305" y="3356269"/>
            <a:ext cx="579297" cy="1986172"/>
          </a:xfrm>
          <a:prstGeom prst="bentConnector2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8" name="Picture 12" descr="https://encrypted-tbn1.gstatic.com/images?q=tbn:ANd9GcQBda5Kt37gAmRupiMPhCdXojGQbCoG2gyfLByhnLEavUV6FtSGG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32" y="1349152"/>
            <a:ext cx="1755072" cy="116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https://encrypted-tbn1.gstatic.com/images?q=tbn:ANd9GcQQaSDbrmA_Q4kRTICK3O63a2KWPU_DnbHEJMC-i-QExSC3I_6ag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950" y="3464277"/>
            <a:ext cx="1957685" cy="130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754645" y="5889640"/>
            <a:ext cx="1075487" cy="7232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 de Conocimiento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(Base of </a:t>
            </a:r>
            <a:r>
              <a:rPr kumimoji="0" lang="es-CL" sz="1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Knowledge</a:t>
            </a:r>
            <a:r>
              <a:rPr kumimoji="0" lang="es-C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es-CL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7" descr="https://encrypted-tbn1.gstatic.com/images?q=tbn:ANd9GcRiAy2lPrTPO6BefYGC2q_hQDLKkoBgLtKOg8sY-ssT6Lfq8_x8F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601" y="4767038"/>
            <a:ext cx="1573864" cy="115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946698" y="2575159"/>
            <a:ext cx="1295400" cy="400110"/>
          </a:xfrm>
          <a:prstGeom prst="rect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Nivel 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Mesa de Ayuda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259604" y="2956159"/>
            <a:ext cx="1295400" cy="400110"/>
          </a:xfrm>
          <a:prstGeom prst="rect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Nivel 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División Clientes</a:t>
            </a:r>
            <a:endParaRPr kumimoji="0" lang="es-CL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555004" y="3356269"/>
            <a:ext cx="1295400" cy="400110"/>
          </a:xfrm>
          <a:prstGeom prst="rect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Nivel 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Operaciones</a:t>
            </a:r>
          </a:p>
        </p:txBody>
      </p:sp>
      <p:cxnSp>
        <p:nvCxnSpPr>
          <p:cNvPr id="16" name="15 Conector recto de flecha"/>
          <p:cNvCxnSpPr>
            <a:endCxn id="11" idx="0"/>
          </p:cNvCxnSpPr>
          <p:nvPr/>
        </p:nvCxnSpPr>
        <p:spPr>
          <a:xfrm>
            <a:off x="4260221" y="3770607"/>
            <a:ext cx="13312" cy="996431"/>
          </a:xfrm>
          <a:prstGeom prst="straightConnector1">
            <a:avLst/>
          </a:prstGeom>
          <a:noFill/>
          <a:ln w="12700" cap="flat" cmpd="sng" algn="ctr">
            <a:solidFill>
              <a:srgbClr val="FFFFFF">
                <a:lumMod val="50000"/>
              </a:srgbClr>
            </a:solidFill>
            <a:prstDash val="dash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18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53" y="1196752"/>
            <a:ext cx="781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19 Conector angular"/>
          <p:cNvCxnSpPr>
            <a:stCxn id="11" idx="1"/>
          </p:cNvCxnSpPr>
          <p:nvPr/>
        </p:nvCxnSpPr>
        <p:spPr>
          <a:xfrm rot="10800000">
            <a:off x="1594407" y="2975275"/>
            <a:ext cx="1892195" cy="2367166"/>
          </a:xfrm>
          <a:prstGeom prst="bentConnector2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1" name="20 CuadroTexto"/>
          <p:cNvSpPr txBox="1"/>
          <p:nvPr/>
        </p:nvSpPr>
        <p:spPr>
          <a:xfrm>
            <a:off x="5292080" y="3576324"/>
            <a:ext cx="3654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Patrones de Comportamiento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L" sz="1200" kern="0" dirty="0">
                <a:solidFill>
                  <a:sysClr val="windowText" lastClr="000000"/>
                </a:solidFill>
              </a:rPr>
              <a:t> </a:t>
            </a:r>
            <a:r>
              <a:rPr lang="es-CL" sz="1200" kern="0" dirty="0" smtClean="0">
                <a:solidFill>
                  <a:sysClr val="windowText" lastClr="000000"/>
                </a:solidFill>
              </a:rPr>
              <a:t>       </a:t>
            </a: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(Indican Tendencias)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Lecciones Aprendidas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(Equipo de Trabajo)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Resolución Equipo SWAT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(Mejora Continua)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2" name="Picture 2" descr="http://curiosidadcientifica.files.wordpress.com/2009/02/sinusoide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706" y="2111216"/>
            <a:ext cx="2360025" cy="124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"/>
          <p:cNvSpPr>
            <a:spLocks/>
          </p:cNvSpPr>
          <p:nvPr/>
        </p:nvSpPr>
        <p:spPr bwMode="auto">
          <a:xfrm>
            <a:off x="107504" y="116632"/>
            <a:ext cx="8586700" cy="51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92" tIns="71746" rIns="143492" bIns="71746">
            <a:spAutoFit/>
          </a:bodyPr>
          <a:lstStyle/>
          <a:p>
            <a:pPr marL="0" lvl="1" defTabSz="349250"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Manejo de Incidentes </a:t>
            </a:r>
            <a:r>
              <a:rPr kumimoji="0" lang="es-CL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 </a:t>
            </a:r>
            <a:r>
              <a:rPr lang="es-MX" sz="2000" b="1" dirty="0" smtClean="0"/>
              <a:t>Comportamiento resolución de incidentes</a:t>
            </a:r>
            <a:endParaRPr kumimoji="0" lang="es-CL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5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7939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-23813"/>
            <a:ext cx="8915400" cy="858839"/>
            <a:chOff x="48" y="0"/>
            <a:chExt cx="5616" cy="54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48" y="0"/>
              <a:ext cx="1488" cy="541"/>
              <a:chOff x="240" y="144"/>
              <a:chExt cx="1488" cy="541"/>
            </a:xfrm>
          </p:grpSpPr>
          <p:pic>
            <p:nvPicPr>
              <p:cNvPr id="8" name="Picture 7" descr="Logo-RICG-Españo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44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288" y="528"/>
                <a:ext cx="1392" cy="157"/>
                <a:chOff x="720" y="960"/>
                <a:chExt cx="2064" cy="205"/>
              </a:xfrm>
            </p:grpSpPr>
            <p:pic>
              <p:nvPicPr>
                <p:cNvPr id="11" name="Picture 9" descr="IDRC-CRDI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983"/>
                  <a:ext cx="768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10" descr="OAS_Seal_ESP_Principa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67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11" descr="BID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983"/>
                  <a:ext cx="384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7" name="Imagen_x0020_8" descr="CORREO-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6"/>
              <a:ext cx="1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 Título"/>
          <p:cNvSpPr txBox="1">
            <a:spLocks/>
          </p:cNvSpPr>
          <p:nvPr/>
        </p:nvSpPr>
        <p:spPr>
          <a:xfrm>
            <a:off x="668134" y="88869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b="1" dirty="0" smtClean="0">
                <a:solidFill>
                  <a:srgbClr val="000000"/>
                </a:solidFill>
              </a:rPr>
              <a:t>Agenda</a:t>
            </a:r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80593" y="1999232"/>
            <a:ext cx="7602690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lvl="1" indent="-457200">
              <a:buFont typeface="+mj-lt"/>
              <a:buAutoNum type="arabicPeriod"/>
            </a:pPr>
            <a:r>
              <a:rPr lang="es-MX" sz="1600" b="1" dirty="0">
                <a:solidFill>
                  <a:srgbClr val="000000"/>
                </a:solidFill>
              </a:rPr>
              <a:t>Manejo de </a:t>
            </a:r>
            <a:r>
              <a:rPr lang="es-MX" sz="1600" b="1" dirty="0" smtClean="0">
                <a:solidFill>
                  <a:srgbClr val="000000"/>
                </a:solidFill>
              </a:rPr>
              <a:t>incidentes y soporte de usuarios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Organigrama de Equipo Operaciones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Clasificación de Incidentes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Flujo Incidentes y soporte Usuarios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Indicadores de incidentes y mantenciones 2012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Cola de mantenciones evolutivas - Correctivas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Proyección de mantenciones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Comportamiento resolución de incidentes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rgbClr val="000000"/>
                </a:solidFill>
              </a:rPr>
              <a:t>Promedio escalamiento incidentes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Worflow de Incidentes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Gestión de operaciones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Ingeniería de Sistemas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Tipos de Incidentes tratados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Actividades </a:t>
            </a: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realizadas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Sitios administrados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L" sz="1600" b="1" dirty="0" smtClean="0">
                <a:solidFill>
                  <a:schemeClr val="bg1">
                    <a:lumMod val="75000"/>
                  </a:schemeClr>
                </a:solidFill>
              </a:rPr>
              <a:t>Plan </a:t>
            </a:r>
            <a:r>
              <a:rPr lang="es-CL" sz="1600" b="1" dirty="0">
                <a:solidFill>
                  <a:schemeClr val="bg1">
                    <a:lumMod val="75000"/>
                  </a:schemeClr>
                </a:solidFill>
              </a:rPr>
              <a:t>de recuperación de desastre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Metodología de DRP</a:t>
            </a:r>
          </a:p>
          <a:p>
            <a:pPr lvl="1"/>
            <a:endParaRPr lang="es-CL" sz="24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79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0"/>
            <a:ext cx="899592" cy="6858000"/>
          </a:xfrm>
          <a:prstGeom prst="rect">
            <a:avLst/>
          </a:prstGeom>
        </p:spPr>
      </p:pic>
      <p:sp>
        <p:nvSpPr>
          <p:cNvPr id="3" name="Rectangle 2"/>
          <p:cNvSpPr>
            <a:spLocks/>
          </p:cNvSpPr>
          <p:nvPr/>
        </p:nvSpPr>
        <p:spPr bwMode="auto">
          <a:xfrm>
            <a:off x="107504" y="116632"/>
            <a:ext cx="8586700" cy="85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92" tIns="71746" rIns="143492" bIns="71746">
            <a:spAutoFit/>
          </a:bodyPr>
          <a:lstStyle/>
          <a:p>
            <a:pPr marL="0" lvl="1" defTabSz="349250"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Manejo de Incidentes </a:t>
            </a:r>
            <a:r>
              <a:rPr kumimoji="0" lang="es-CL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 </a:t>
            </a:r>
            <a:r>
              <a:rPr lang="es-MX" sz="2200" b="1" dirty="0"/>
              <a:t>Promedio escalamiento incidentes </a:t>
            </a:r>
          </a:p>
          <a:p>
            <a:pPr marL="0" lvl="1" defTabSz="349250">
              <a:defRPr/>
            </a:pPr>
            <a:endParaRPr kumimoji="0" lang="es-CL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643824"/>
              </p:ext>
            </p:extLst>
          </p:nvPr>
        </p:nvGraphicFramePr>
        <p:xfrm>
          <a:off x="5348412" y="4364110"/>
          <a:ext cx="3429000" cy="981075"/>
        </p:xfrm>
        <a:graphic>
          <a:graphicData uri="http://schemas.openxmlformats.org/drawingml/2006/table">
            <a:tbl>
              <a:tblPr/>
              <a:tblGrid>
                <a:gridCol w="746014"/>
                <a:gridCol w="994685"/>
                <a:gridCol w="907650"/>
                <a:gridCol w="780651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Flujo de Ingreso de Incidentes 2012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Escalados </a:t>
                      </a:r>
                      <a:b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Nivel 1 - 3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Escalados </a:t>
                      </a:r>
                      <a:b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Nivel 2 - 3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  <a:b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Incidentes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Cantidad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10.050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10.540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Porcentaje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276947"/>
              </p:ext>
            </p:extLst>
          </p:nvPr>
        </p:nvGraphicFramePr>
        <p:xfrm>
          <a:off x="4383212" y="1236735"/>
          <a:ext cx="4673600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r:id="rId5" imgW="4669941" imgH="2847079" progId="Excel.Chart.8">
                  <p:embed/>
                </p:oleObj>
              </mc:Choice>
              <mc:Fallback>
                <p:oleObj r:id="rId5" imgW="4669941" imgH="284707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212" y="1236735"/>
                        <a:ext cx="4673600" cy="284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Flecha curvada hacia abajo"/>
          <p:cNvSpPr/>
          <p:nvPr/>
        </p:nvSpPr>
        <p:spPr>
          <a:xfrm rot="905332">
            <a:off x="1055812" y="1512960"/>
            <a:ext cx="3082925" cy="757237"/>
          </a:xfrm>
          <a:prstGeom prst="curvedDownArrow">
            <a:avLst>
              <a:gd name="adj1" fmla="val 14034"/>
              <a:gd name="adj2" fmla="val 3239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>
              <a:solidFill>
                <a:schemeClr val="tx1"/>
              </a:solidFill>
            </a:endParaRPr>
          </a:p>
        </p:txBody>
      </p:sp>
      <p:sp>
        <p:nvSpPr>
          <p:cNvPr id="9" name="8 Flecha curvada hacia abajo"/>
          <p:cNvSpPr/>
          <p:nvPr/>
        </p:nvSpPr>
        <p:spPr>
          <a:xfrm>
            <a:off x="2894137" y="2043185"/>
            <a:ext cx="735013" cy="539750"/>
          </a:xfrm>
          <a:prstGeom prst="curvedDownArrow">
            <a:avLst>
              <a:gd name="adj1" fmla="val 25000"/>
              <a:gd name="adj2" fmla="val 6805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01592" y="1801234"/>
            <a:ext cx="1295400" cy="40011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CL" sz="1000" b="1" dirty="0"/>
              <a:t>Nivel 1</a:t>
            </a:r>
          </a:p>
          <a:p>
            <a:pPr>
              <a:defRPr/>
            </a:pPr>
            <a:r>
              <a:rPr lang="es-CL" sz="1000" dirty="0"/>
              <a:t>Mesa de Ayuda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714498" y="2182234"/>
            <a:ext cx="1295400" cy="40011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CL" sz="1000" b="1" dirty="0"/>
              <a:t>Nivel 2</a:t>
            </a:r>
          </a:p>
          <a:p>
            <a:pPr>
              <a:defRPr/>
            </a:pPr>
            <a:r>
              <a:rPr lang="es-CL" sz="1000" dirty="0"/>
              <a:t>Clientes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009898" y="2582344"/>
            <a:ext cx="1295400" cy="40011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CL" sz="1000" b="1" dirty="0"/>
              <a:t>Nivel 3</a:t>
            </a:r>
          </a:p>
          <a:p>
            <a:pPr>
              <a:defRPr/>
            </a:pPr>
            <a:r>
              <a:rPr lang="es-CL" sz="1000" dirty="0"/>
              <a:t>Operaciones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82173" y="4077072"/>
            <a:ext cx="4940300" cy="2031325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CL" b="1" dirty="0"/>
              <a:t>960</a:t>
            </a:r>
            <a:r>
              <a:rPr lang="es-CL" dirty="0"/>
              <a:t> incidentes promedio al mes se escalan entre el nivel 1 (mesa de ayuda) y Operaciones.</a:t>
            </a:r>
          </a:p>
          <a:p>
            <a:pPr algn="just">
              <a:defRPr/>
            </a:pPr>
            <a:r>
              <a:rPr lang="es-CL" b="1" dirty="0"/>
              <a:t>45</a:t>
            </a:r>
            <a:r>
              <a:rPr lang="es-CL" dirty="0"/>
              <a:t> incidentes promedio al mes se escalan entre el nivel 2 (división de clientes) y Operaciones.</a:t>
            </a:r>
          </a:p>
          <a:p>
            <a:pPr algn="just">
              <a:defRPr/>
            </a:pPr>
            <a:r>
              <a:rPr lang="es-CL" b="1" dirty="0"/>
              <a:t>15</a:t>
            </a:r>
            <a:r>
              <a:rPr lang="es-CL" dirty="0"/>
              <a:t> incidentes promedio al mes, procesados por operaciones son solucionados por el área de mantenciones</a:t>
            </a:r>
            <a:r>
              <a:rPr lang="es-CL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812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7939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-23813"/>
            <a:ext cx="8915400" cy="858839"/>
            <a:chOff x="48" y="0"/>
            <a:chExt cx="5616" cy="54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48" y="0"/>
              <a:ext cx="1488" cy="541"/>
              <a:chOff x="240" y="144"/>
              <a:chExt cx="1488" cy="541"/>
            </a:xfrm>
          </p:grpSpPr>
          <p:pic>
            <p:nvPicPr>
              <p:cNvPr id="8" name="Picture 7" descr="Logo-RICG-Españo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44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288" y="528"/>
                <a:ext cx="1392" cy="157"/>
                <a:chOff x="720" y="960"/>
                <a:chExt cx="2064" cy="205"/>
              </a:xfrm>
            </p:grpSpPr>
            <p:pic>
              <p:nvPicPr>
                <p:cNvPr id="11" name="Picture 9" descr="IDRC-CRDI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983"/>
                  <a:ext cx="768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10" descr="OAS_Seal_ESP_Principa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67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11" descr="BID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983"/>
                  <a:ext cx="384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7" name="Imagen_x0020_8" descr="CORREO-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6"/>
              <a:ext cx="1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 Título"/>
          <p:cNvSpPr txBox="1">
            <a:spLocks/>
          </p:cNvSpPr>
          <p:nvPr/>
        </p:nvSpPr>
        <p:spPr>
          <a:xfrm>
            <a:off x="668134" y="88869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b="1" dirty="0" smtClean="0">
                <a:solidFill>
                  <a:srgbClr val="000000"/>
                </a:solidFill>
              </a:rPr>
              <a:t>Agenda</a:t>
            </a:r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80593" y="1999232"/>
            <a:ext cx="7602690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lvl="1" indent="-457200">
              <a:buFont typeface="+mj-lt"/>
              <a:buAutoNum type="arabicPeriod"/>
            </a:pPr>
            <a:r>
              <a:rPr lang="es-MX" sz="1600" b="1" dirty="0"/>
              <a:t>Manejo de </a:t>
            </a:r>
            <a:r>
              <a:rPr lang="es-MX" sz="1600" b="1" dirty="0" smtClean="0"/>
              <a:t>incidentes y soporte de usuarios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Organigrama de Equipo Operaciones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Clasificación de Incidentes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Flujo Incidentes y soporte Usuarios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Indicadores de incidentes y mantenciones 2012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Cola de mantenciones evolutivas - Correctivas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Proyección de mantenciones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Comportamiento resolución de incidentes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Promedio escalamiento incidentes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/>
              <a:t>Worflow de Incidentes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Gestión de operaciones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Ingeniería de Sistemas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Tipos de Incidentes tratados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Actividades </a:t>
            </a: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realizadas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Sitios administrados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L" sz="1600" b="1" dirty="0" smtClean="0">
                <a:solidFill>
                  <a:schemeClr val="bg1">
                    <a:lumMod val="75000"/>
                  </a:schemeClr>
                </a:solidFill>
              </a:rPr>
              <a:t>Plan </a:t>
            </a:r>
            <a:r>
              <a:rPr lang="es-CL" sz="1600" b="1" dirty="0">
                <a:solidFill>
                  <a:schemeClr val="bg1">
                    <a:lumMod val="75000"/>
                  </a:schemeClr>
                </a:solidFill>
              </a:rPr>
              <a:t>de recuperación de desastre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Metodología de DRP</a:t>
            </a:r>
          </a:p>
          <a:p>
            <a:pPr lvl="1"/>
            <a:endParaRPr lang="es-C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075579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7939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-23813"/>
            <a:ext cx="8915400" cy="858839"/>
            <a:chOff x="48" y="0"/>
            <a:chExt cx="5616" cy="54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48" y="0"/>
              <a:ext cx="1488" cy="541"/>
              <a:chOff x="240" y="144"/>
              <a:chExt cx="1488" cy="541"/>
            </a:xfrm>
          </p:grpSpPr>
          <p:pic>
            <p:nvPicPr>
              <p:cNvPr id="8" name="Picture 7" descr="Logo-RICG-Españo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44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288" y="528"/>
                <a:ext cx="1392" cy="157"/>
                <a:chOff x="720" y="960"/>
                <a:chExt cx="2064" cy="205"/>
              </a:xfrm>
            </p:grpSpPr>
            <p:pic>
              <p:nvPicPr>
                <p:cNvPr id="11" name="Picture 9" descr="IDRC-CRDI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983"/>
                  <a:ext cx="768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10" descr="OAS_Seal_ESP_Principa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67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11" descr="BID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983"/>
                  <a:ext cx="384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7" name="Imagen_x0020_8" descr="CORREO-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6"/>
              <a:ext cx="1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 Título"/>
          <p:cNvSpPr txBox="1">
            <a:spLocks/>
          </p:cNvSpPr>
          <p:nvPr/>
        </p:nvSpPr>
        <p:spPr>
          <a:xfrm>
            <a:off x="668134" y="88869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b="1" dirty="0" smtClean="0">
                <a:solidFill>
                  <a:srgbClr val="000000"/>
                </a:solidFill>
              </a:rPr>
              <a:t>Agenda</a:t>
            </a:r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80593" y="1999232"/>
            <a:ext cx="7602690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lvl="1" indent="-457200">
              <a:buFont typeface="+mj-lt"/>
              <a:buAutoNum type="arabicPeriod"/>
            </a:pPr>
            <a:r>
              <a:rPr lang="es-MX" sz="1600" b="1" dirty="0"/>
              <a:t>Manejo de </a:t>
            </a:r>
            <a:r>
              <a:rPr lang="es-MX" sz="1600" b="1" dirty="0" smtClean="0"/>
              <a:t>incidentes y soporte de usuarios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/>
              <a:t>Organigrama de Equipo Operaciones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/>
              <a:t>Clasificación de Incidentes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/>
              <a:t>Flujo Incidentes y soporte Usuarios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/>
              <a:t>Indicadores de incidentes y mantenciones 2012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/>
              <a:t>Cola de mantenciones evolutivas - Correctivas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/>
              <a:t>Proyección de mantenciones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/>
              <a:t>Comportamiento resolución de incidentes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/>
              <a:t>Promedio escalamiento incidentes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/>
              <a:t>Worflow de Incidentes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1600" b="1" dirty="0" smtClean="0"/>
              <a:t>Gestión de operaciones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/>
              <a:t>Ingeniería de Sistemas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/>
              <a:t>Tipos de Incidentes tratados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/>
              <a:t>Actividades </a:t>
            </a:r>
            <a:r>
              <a:rPr lang="es-MX" sz="1600" b="1" dirty="0" smtClean="0"/>
              <a:t>realizadas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/>
              <a:t>Sitios administrados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L" sz="1600" b="1" dirty="0" smtClean="0"/>
              <a:t>Plan </a:t>
            </a:r>
            <a:r>
              <a:rPr lang="es-CL" sz="1600" b="1" dirty="0"/>
              <a:t>de recuperación de desastre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/>
              <a:t>Metodología de DRP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/>
              <a:t>Metodología de Riesgo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/>
              <a:t>Definiciones básicas de Riesgo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/>
              <a:t>Definiciones avanzadas de Riesgo</a:t>
            </a:r>
          </a:p>
          <a:p>
            <a:pPr marL="1371600" lvl="2" indent="-457200">
              <a:buFont typeface="+mj-lt"/>
              <a:buAutoNum type="alphaLcParenR"/>
            </a:pPr>
            <a:endParaRPr lang="es-MX" sz="2000" b="1" dirty="0" smtClean="0"/>
          </a:p>
          <a:p>
            <a:pPr lvl="1"/>
            <a:endParaRPr lang="es-C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144586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0"/>
            <a:ext cx="899592" cy="6858000"/>
          </a:xfrm>
          <a:prstGeom prst="rect">
            <a:avLst/>
          </a:prstGeom>
        </p:spPr>
      </p:pic>
      <p:sp>
        <p:nvSpPr>
          <p:cNvPr id="3" name="Rectangle 2"/>
          <p:cNvSpPr>
            <a:spLocks/>
          </p:cNvSpPr>
          <p:nvPr/>
        </p:nvSpPr>
        <p:spPr bwMode="auto">
          <a:xfrm>
            <a:off x="107504" y="116632"/>
            <a:ext cx="8586700" cy="85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92" tIns="71746" rIns="143492" bIns="71746">
            <a:spAutoFit/>
          </a:bodyPr>
          <a:lstStyle/>
          <a:p>
            <a:pPr marL="0" lvl="1" defTabSz="349250"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Manejo de Incidentes </a:t>
            </a:r>
            <a:r>
              <a:rPr kumimoji="0" lang="es-CL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 </a:t>
            </a:r>
            <a:r>
              <a:rPr lang="es-MX" sz="2200" b="1" dirty="0" smtClean="0"/>
              <a:t>Worflow </a:t>
            </a:r>
            <a:r>
              <a:rPr lang="es-MX" sz="2200" b="1" dirty="0"/>
              <a:t>de Incidentes</a:t>
            </a:r>
          </a:p>
          <a:p>
            <a:pPr marL="0" lvl="1" defTabSz="349250">
              <a:defRPr/>
            </a:pPr>
            <a:endParaRPr kumimoji="0" lang="es-CL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733779"/>
            <a:ext cx="5630763" cy="585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9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7939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-23813"/>
            <a:ext cx="8915400" cy="858839"/>
            <a:chOff x="48" y="0"/>
            <a:chExt cx="5616" cy="54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48" y="0"/>
              <a:ext cx="1488" cy="541"/>
              <a:chOff x="240" y="144"/>
              <a:chExt cx="1488" cy="541"/>
            </a:xfrm>
          </p:grpSpPr>
          <p:pic>
            <p:nvPicPr>
              <p:cNvPr id="8" name="Picture 7" descr="Logo-RICG-Españo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44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288" y="528"/>
                <a:ext cx="1392" cy="157"/>
                <a:chOff x="720" y="960"/>
                <a:chExt cx="2064" cy="205"/>
              </a:xfrm>
            </p:grpSpPr>
            <p:pic>
              <p:nvPicPr>
                <p:cNvPr id="11" name="Picture 9" descr="IDRC-CRDI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983"/>
                  <a:ext cx="768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10" descr="OAS_Seal_ESP_Principa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67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11" descr="BID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983"/>
                  <a:ext cx="384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7" name="Imagen_x0020_8" descr="CORREO-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6"/>
              <a:ext cx="1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 Título"/>
          <p:cNvSpPr txBox="1">
            <a:spLocks/>
          </p:cNvSpPr>
          <p:nvPr/>
        </p:nvSpPr>
        <p:spPr>
          <a:xfrm>
            <a:off x="668134" y="88869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b="1" dirty="0" smtClean="0">
                <a:solidFill>
                  <a:srgbClr val="000000"/>
                </a:solidFill>
              </a:rPr>
              <a:t>Agenda</a:t>
            </a:r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80593" y="1999232"/>
            <a:ext cx="7602690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lvl="1" indent="-457200">
              <a:buFont typeface="+mj-lt"/>
              <a:buAutoNum type="arabicPeriod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Manejo de </a:t>
            </a: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incidentes y soporte de usuarios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Organigrama de Equipo Operaciones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Clasificación de Incidentes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Flujo Incidentes y soporte Usuarios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Indicadores de incidentes y mantenciones 2012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Cola de mantenciones evolutivas - Correctivas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Proyección de mantenciones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Comportamiento resolución de incidentes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Promedio escalamiento incidentes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Worflow de Incidentes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1600" b="1" dirty="0" smtClean="0"/>
              <a:t>Gestión de operaciones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/>
              <a:t>Ingeniería de Sistemas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Tipos de Incidentes tratados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Actividades </a:t>
            </a: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realizadas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Sitios administrados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L" sz="1600" b="1" dirty="0" smtClean="0">
                <a:solidFill>
                  <a:schemeClr val="bg1">
                    <a:lumMod val="75000"/>
                  </a:schemeClr>
                </a:solidFill>
              </a:rPr>
              <a:t>Plan </a:t>
            </a:r>
            <a:r>
              <a:rPr lang="es-CL" sz="1600" b="1" dirty="0">
                <a:solidFill>
                  <a:schemeClr val="bg1">
                    <a:lumMod val="75000"/>
                  </a:schemeClr>
                </a:solidFill>
              </a:rPr>
              <a:t>de recuperación de desastre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Metodología de DRP</a:t>
            </a:r>
          </a:p>
          <a:p>
            <a:pPr lvl="1"/>
            <a:endParaRPr lang="es-C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075579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0"/>
            <a:ext cx="899592" cy="6858000"/>
          </a:xfrm>
          <a:prstGeom prst="rect">
            <a:avLst/>
          </a:prstGeom>
        </p:spPr>
      </p:pic>
      <p:sp>
        <p:nvSpPr>
          <p:cNvPr id="11" name="10 Rectángulo redondeado"/>
          <p:cNvSpPr/>
          <p:nvPr/>
        </p:nvSpPr>
        <p:spPr>
          <a:xfrm>
            <a:off x="152400" y="1281936"/>
            <a:ext cx="8812213" cy="3024188"/>
          </a:xfrm>
          <a:prstGeom prst="round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4182023724"/>
              </p:ext>
            </p:extLst>
          </p:nvPr>
        </p:nvGraphicFramePr>
        <p:xfrm>
          <a:off x="358773" y="1466304"/>
          <a:ext cx="8363272" cy="2274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275560560"/>
              </p:ext>
            </p:extLst>
          </p:nvPr>
        </p:nvGraphicFramePr>
        <p:xfrm>
          <a:off x="323528" y="4421336"/>
          <a:ext cx="8605876" cy="123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2 CuadroTexto"/>
          <p:cNvSpPr txBox="1">
            <a:spLocks noChangeArrowheads="1"/>
          </p:cNvSpPr>
          <p:nvPr/>
        </p:nvSpPr>
        <p:spPr bwMode="auto">
          <a:xfrm>
            <a:off x="5638800" y="3828286"/>
            <a:ext cx="281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Ingeniería de Sistemas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5" name="Rectangle 2"/>
          <p:cNvSpPr>
            <a:spLocks/>
          </p:cNvSpPr>
          <p:nvPr/>
        </p:nvSpPr>
        <p:spPr bwMode="auto">
          <a:xfrm>
            <a:off x="107504" y="116632"/>
            <a:ext cx="6875585" cy="51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92" tIns="71746" rIns="143492" bIns="71746">
            <a:spAutoFit/>
          </a:bodyPr>
          <a:lstStyle/>
          <a:p>
            <a:pPr marL="0" marR="0" lvl="1" indent="0" defTabSz="3492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Gestión de Operaciones </a:t>
            </a:r>
            <a:r>
              <a:rPr kumimoji="0" lang="es-CL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 </a:t>
            </a:r>
            <a:r>
              <a:rPr kumimoji="0" lang="es-CL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charset="0"/>
                <a:sym typeface="Trebuchet MS" pitchFamily="34" charset="0"/>
              </a:rPr>
              <a:t>Ingeniería</a:t>
            </a:r>
            <a:r>
              <a:rPr kumimoji="0" lang="es-CL" sz="22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charset="0"/>
                <a:sym typeface="Trebuchet MS" pitchFamily="34" charset="0"/>
              </a:rPr>
              <a:t> de Sistemas</a:t>
            </a:r>
            <a:endParaRPr kumimoji="0" lang="es-CL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87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7939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-23813"/>
            <a:ext cx="8915400" cy="858839"/>
            <a:chOff x="48" y="0"/>
            <a:chExt cx="5616" cy="54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48" y="0"/>
              <a:ext cx="1488" cy="541"/>
              <a:chOff x="240" y="144"/>
              <a:chExt cx="1488" cy="541"/>
            </a:xfrm>
          </p:grpSpPr>
          <p:pic>
            <p:nvPicPr>
              <p:cNvPr id="8" name="Picture 7" descr="Logo-RICG-Españo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44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288" y="528"/>
                <a:ext cx="1392" cy="157"/>
                <a:chOff x="720" y="960"/>
                <a:chExt cx="2064" cy="205"/>
              </a:xfrm>
            </p:grpSpPr>
            <p:pic>
              <p:nvPicPr>
                <p:cNvPr id="11" name="Picture 9" descr="IDRC-CRDI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983"/>
                  <a:ext cx="768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10" descr="OAS_Seal_ESP_Principa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67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11" descr="BID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983"/>
                  <a:ext cx="384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7" name="Imagen_x0020_8" descr="CORREO-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6"/>
              <a:ext cx="1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 Título"/>
          <p:cNvSpPr txBox="1">
            <a:spLocks/>
          </p:cNvSpPr>
          <p:nvPr/>
        </p:nvSpPr>
        <p:spPr>
          <a:xfrm>
            <a:off x="668134" y="88869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b="1" dirty="0" smtClean="0">
                <a:solidFill>
                  <a:srgbClr val="000000"/>
                </a:solidFill>
              </a:rPr>
              <a:t>Agenda</a:t>
            </a:r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80593" y="1999232"/>
            <a:ext cx="7602690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lvl="1" indent="-457200">
              <a:buFont typeface="+mj-lt"/>
              <a:buAutoNum type="arabicPeriod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Manejo de </a:t>
            </a: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incidentes y soporte de usuarios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Organigrama de Equipo Operaciones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Clasificación de Incidentes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Flujo Incidentes y soporte Usuarios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Indicadores de incidentes y mantenciones 2012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Cola de mantenciones evolutivas - Correctivas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Proyección de mantenciones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Comportamiento resolución de incidentes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Promedio escalamiento incidentes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Worflow de Incidentes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1600" b="1" dirty="0" smtClean="0"/>
              <a:t>Gestión de operaciones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Ingeniería de Sistemas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/>
              <a:t>Tipos de Incidentes tratados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Actividades </a:t>
            </a: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realizadas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Sitios administrados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L" sz="1600" b="1" dirty="0" smtClean="0">
                <a:solidFill>
                  <a:schemeClr val="bg1">
                    <a:lumMod val="75000"/>
                  </a:schemeClr>
                </a:solidFill>
              </a:rPr>
              <a:t>Plan </a:t>
            </a:r>
            <a:r>
              <a:rPr lang="es-CL" sz="1600" b="1" dirty="0">
                <a:solidFill>
                  <a:schemeClr val="bg1">
                    <a:lumMod val="75000"/>
                  </a:schemeClr>
                </a:solidFill>
              </a:rPr>
              <a:t>de recuperación de desastre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Metodología de DRP</a:t>
            </a:r>
          </a:p>
          <a:p>
            <a:pPr lvl="1"/>
            <a:endParaRPr lang="es-C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075579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0"/>
            <a:ext cx="899592" cy="6858000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9464"/>
            <a:ext cx="84740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269106" y="620688"/>
            <a:ext cx="3518918" cy="2308324"/>
          </a:xfrm>
          <a:prstGeom prst="rect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 DE CLASIFICACION DE INCIDENTES</a:t>
            </a:r>
          </a:p>
          <a:p>
            <a:pPr marL="171450" marR="0" lvl="0" indent="-1714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Otros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1- Accesos de Datos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2- Problemas de Accesos a BBDD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3- Revisión de Sitio de QA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4- </a:t>
            </a:r>
            <a:r>
              <a:rPr kumimoji="0" lang="es-CL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Actualización de BBDD.</a:t>
            </a:r>
          </a:p>
          <a:p>
            <a:pPr marR="0" lvl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5-Carga </a:t>
            </a:r>
            <a:r>
              <a:rPr kumimoji="0" lang="es-CL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 Ejecución de Script en Producción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1200" kern="0" dirty="0">
                <a:solidFill>
                  <a:srgbClr val="FFFFFF"/>
                </a:solidFill>
                <a:latin typeface="Arial"/>
              </a:rPr>
              <a:t>6</a:t>
            </a: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es-CL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Ejecución de Script de BBDD en Producción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 </a:t>
            </a:r>
            <a:r>
              <a:rPr kumimoji="0" lang="es-CL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Problemas de Accesos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1200" kern="0" dirty="0">
                <a:solidFill>
                  <a:srgbClr val="FFFFFF"/>
                </a:solidFill>
                <a:latin typeface="Arial"/>
              </a:rPr>
              <a:t>8</a:t>
            </a: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es-CL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Ejecutar Querys</a:t>
            </a:r>
          </a:p>
          <a:p>
            <a:pPr marR="0" lvl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9-Carga </a:t>
            </a:r>
            <a:r>
              <a:rPr kumimoji="0" lang="es-CL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Script en </a:t>
            </a:r>
            <a:r>
              <a:rPr kumimoji="0" lang="es-CL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TestQA</a:t>
            </a:r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-10-   </a:t>
            </a:r>
            <a:r>
              <a:rPr kumimoji="0" lang="es-CL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Despliege</a:t>
            </a:r>
            <a:r>
              <a:rPr kumimoji="0" lang="es-CL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en </a:t>
            </a:r>
            <a:r>
              <a:rPr kumimoji="0" lang="es-CL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TestQA</a:t>
            </a:r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15 Flecha derecha"/>
          <p:cNvSpPr/>
          <p:nvPr/>
        </p:nvSpPr>
        <p:spPr>
          <a:xfrm>
            <a:off x="5076825" y="1867183"/>
            <a:ext cx="723900" cy="304800"/>
          </a:xfrm>
          <a:prstGeom prst="rightArrow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174432" y="1196752"/>
            <a:ext cx="2286000" cy="32766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dash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solidFill>
                  <a:srgbClr val="FF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652120" y="5533316"/>
            <a:ext cx="2501280" cy="1277273"/>
          </a:xfrm>
          <a:prstGeom prst="rect">
            <a:avLst/>
          </a:prstGeom>
          <a:noFill/>
          <a:ln w="6350">
            <a:solidFill>
              <a:srgbClr val="FFFFFF">
                <a:lumMod val="8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Subidas a Producción</a:t>
            </a:r>
          </a:p>
          <a:p>
            <a:pPr marL="171450" marR="0" lvl="0" indent="-1714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Express.</a:t>
            </a:r>
          </a:p>
          <a:p>
            <a:pPr marL="171450" marR="0" lvl="0" indent="-1714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139 Subidas de SCRIPT, SP, ASPX, WEB CONFIG, HTML.</a:t>
            </a:r>
          </a:p>
          <a:p>
            <a:pPr marL="171450" marR="0" lvl="0" indent="-1714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Normal.</a:t>
            </a:r>
          </a:p>
          <a:p>
            <a:pPr marL="171450" marR="0" lvl="0" indent="-1714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96 subidas a producción de Módulos Transaccionales.</a:t>
            </a:r>
          </a:p>
        </p:txBody>
      </p:sp>
      <p:sp>
        <p:nvSpPr>
          <p:cNvPr id="20" name="Rectangle 2"/>
          <p:cNvSpPr>
            <a:spLocks/>
          </p:cNvSpPr>
          <p:nvPr/>
        </p:nvSpPr>
        <p:spPr bwMode="auto">
          <a:xfrm>
            <a:off x="107504" y="116632"/>
            <a:ext cx="6875585" cy="51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92" tIns="71746" rIns="143492" bIns="71746">
            <a:spAutoFit/>
          </a:bodyPr>
          <a:lstStyle/>
          <a:p>
            <a:pPr marL="0" marR="0" lvl="1" indent="0" defTabSz="3492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Gestión de Operaciones </a:t>
            </a:r>
            <a:r>
              <a:rPr kumimoji="0" lang="es-CL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 </a:t>
            </a:r>
            <a:r>
              <a:rPr kumimoji="0" lang="es-CL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charset="0"/>
                <a:sym typeface="Trebuchet MS" pitchFamily="34" charset="0"/>
              </a:rPr>
              <a:t>Tipos de Incidentes tratados</a:t>
            </a:r>
            <a:endParaRPr kumimoji="0" lang="es-CL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54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7939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-23813"/>
            <a:ext cx="8915400" cy="858839"/>
            <a:chOff x="48" y="0"/>
            <a:chExt cx="5616" cy="54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48" y="0"/>
              <a:ext cx="1488" cy="541"/>
              <a:chOff x="240" y="144"/>
              <a:chExt cx="1488" cy="541"/>
            </a:xfrm>
          </p:grpSpPr>
          <p:pic>
            <p:nvPicPr>
              <p:cNvPr id="8" name="Picture 7" descr="Logo-RICG-Españo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44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288" y="528"/>
                <a:ext cx="1392" cy="157"/>
                <a:chOff x="720" y="960"/>
                <a:chExt cx="2064" cy="205"/>
              </a:xfrm>
            </p:grpSpPr>
            <p:pic>
              <p:nvPicPr>
                <p:cNvPr id="11" name="Picture 9" descr="IDRC-CRDI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983"/>
                  <a:ext cx="768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10" descr="OAS_Seal_ESP_Principa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67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11" descr="BID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983"/>
                  <a:ext cx="384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7" name="Imagen_x0020_8" descr="CORREO-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6"/>
              <a:ext cx="1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 Título"/>
          <p:cNvSpPr txBox="1">
            <a:spLocks/>
          </p:cNvSpPr>
          <p:nvPr/>
        </p:nvSpPr>
        <p:spPr>
          <a:xfrm>
            <a:off x="668134" y="88869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b="1" dirty="0" smtClean="0">
                <a:solidFill>
                  <a:srgbClr val="000000"/>
                </a:solidFill>
              </a:rPr>
              <a:t>Agenda</a:t>
            </a:r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80593" y="1999232"/>
            <a:ext cx="7602690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lvl="1" indent="-457200">
              <a:buFont typeface="+mj-lt"/>
              <a:buAutoNum type="arabicPeriod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Manejo de </a:t>
            </a: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incidentes y soporte de usuarios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Organigrama de Equipo Operaciones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Clasificación de Incidentes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Flujo Incidentes y soporte Usuarios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Indicadores de incidentes y mantenciones 2012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Cola de mantenciones evolutivas - Correctivas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Proyección de mantenciones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Comportamiento resolución de incidentes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Promedio escalamiento incidentes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Worflow de Incidentes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1600" b="1" dirty="0" smtClean="0"/>
              <a:t>Gestión de operaciones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Ingeniería de Sistemas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Tipos de Incidentes tratados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/>
              <a:t>Actividades </a:t>
            </a:r>
            <a:r>
              <a:rPr lang="es-MX" sz="1600" b="1" dirty="0" smtClean="0"/>
              <a:t>realizadas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Sitios administrados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L" sz="1600" b="1" dirty="0" smtClean="0">
                <a:solidFill>
                  <a:schemeClr val="bg1">
                    <a:lumMod val="75000"/>
                  </a:schemeClr>
                </a:solidFill>
              </a:rPr>
              <a:t>Plan </a:t>
            </a:r>
            <a:r>
              <a:rPr lang="es-CL" sz="1600" b="1" dirty="0">
                <a:solidFill>
                  <a:schemeClr val="bg1">
                    <a:lumMod val="75000"/>
                  </a:schemeClr>
                </a:solidFill>
              </a:rPr>
              <a:t>de recuperación de desastre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Metodología de DRP</a:t>
            </a:r>
          </a:p>
          <a:p>
            <a:pPr lvl="1"/>
            <a:endParaRPr lang="es-C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596511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0"/>
            <a:ext cx="899592" cy="6858000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841375" y="5421313"/>
            <a:ext cx="7235825" cy="827087"/>
          </a:xfrm>
          <a:prstGeom prst="roundRect">
            <a:avLst/>
          </a:prstGeom>
          <a:gradFill rotWithShape="1">
            <a:gsLst>
              <a:gs pos="0">
                <a:srgbClr val="DAEDEF">
                  <a:shade val="51000"/>
                  <a:satMod val="130000"/>
                </a:srgbClr>
              </a:gs>
              <a:gs pos="80000">
                <a:srgbClr val="DAEDEF">
                  <a:shade val="93000"/>
                  <a:satMod val="130000"/>
                </a:srgbClr>
              </a:gs>
              <a:gs pos="100000">
                <a:srgbClr val="DAEDE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DAEDE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219200" y="2062163"/>
            <a:ext cx="1119188" cy="40005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66004" y="1039769"/>
            <a:ext cx="1425575" cy="553998"/>
          </a:xfrm>
          <a:prstGeom prst="rect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Soporte de Servicio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Asegurar, Alinear, Mejorar, Solicitudes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923182" y="1041343"/>
            <a:ext cx="1295400" cy="553998"/>
          </a:xfrm>
          <a:prstGeom prst="rect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Monitoreo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Alertar, Analizar, Elaborar Métricas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606703" y="1041343"/>
            <a:ext cx="1295400" cy="553998"/>
          </a:xfrm>
          <a:prstGeom prst="rect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Supervisión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Medir, Asegurar, Supervisar</a:t>
            </a:r>
          </a:p>
        </p:txBody>
      </p:sp>
      <p:sp>
        <p:nvSpPr>
          <p:cNvPr id="13" name="AutoShape 10" descr="data:image/jpeg;base64,/9j/4AAQSkZJRgABAQAAAQABAAD/2wCEAAkGBhESEBAQDxAQDw8QEBAODw8QDxAQDxAQFRAVFRYQEhUXHCYeFxojGRUSHzIgIycpLjEsFR4yNzAqNiYrLSkBCQoKDQwOFA8PFCkYFBgpKSkpKSkpKSwpKSkpKSkpKSkpKSkpKSkpKSkpKSkpKSkpKSkpKSkpKSkpKSkpKSkpKf/AABEIALoBDwMBIgACEQEDEQH/xAAbAAEAAgMBAQAAAAAAAAAAAAAAAwUBAgQGB//EAEUQAAICAAIGBQgHBQYHAAAAAAABAgMEEQUSITFBUQYTIjJhQlJxcoGRobEHFCNTYpLBJZOio7IkMzRDY3NkdIKzwtHw/8QAGAEBAQEBAQAAAAAAAAAAAAAAAAECAwT/xAAcEQEBAQADAQEBAAAAAAAAAAAAEQECEjFBUSH/2gAMAwEAAhEDEQA/APtwAMsgAAAAAAAAAAAAAAAAAAAAAAAAAAAAAAAAAAAAAAAAAAAAAAAAAAAhxOMhWlKySgnKME5PJa0nkln6STJ88vYFjYGuq/O+CGq/O+CBGwNdV+c/cjGo/OfuRCNwaaj85+6I1H5z90Skbg01H5z90RqS89/liCNwR6kvPfuiOrl57/LEhEgIuql57/LEdVL7x/liCJQQ9TL7x/kiOpn96/yQBEwIOpn96/yQMfV7Pvn+7gCOgHM8PZ98/wB3Aw8Pb98/3cBSOoFdiFiILONkJ5eTKvLP2x3HLonpXRddLDOUYYqC1pU6yk3Hzotb/RvRSLsABAAAAAAAAAAAAAFxBicPCxSrsipwktWUWs00yqjZZg9k3K3B+TZtlbh1ynxnD8W9ccy2z7T9JJv3jGoV2KSUotSi0mmmmmnxT4mxSW4GzDN2YVa9L7VmFz3c50ea/wAO5+BZ4DSFd0FOuWss8mt0oyW+MlvTXJhl0AAIAAKAAAAAAAAAAIABsKHLpHSdVEHZdONcFxe9vlFb2/BFLpPpglN0YOH1m9bJNP7Gp/jkt78F8Dn0f0clOavxs3fdvWeyFfhCO6KKuY5sZpDFY3s0qeEwz2Ob2Yixf+C+JXYvoxXRBSo7FsHrwsXeU1t1s97PZW5RWUUkuBS6Vl2WajUX2gNK/WMPVdlk5RynHzZxbjJe9MsDyn0cSf1a5cFi7kvdB/Ns9WZ3+OYACAAAAAAAAAAAuOdvtSJYsgsfbfs+RJGQx0S5lVj9ES13fhpKq/LtJ/3VyXk2r5S3ostYypGmY4tF6Xja5QknVfD+8pn3l+KL8qL5osCu0nomNyTzlXbDbVdB5Tg/B8VzT2HNgtMyhONGLSha9ldsVlVf6PNn+F+wkSLoGMzOYSAGsMyEAMxmCAGZgsWMjM1lI8zpHpe5SdOAgr7U9WVr/wAPU/Frvtcl7xCLrS2mqcPDXumop7Ix3zm/NhFbZM81OzF495PWwmEfkJ5XWr8cl3V4I6tF9F+31+Km78Q135+SvNgt0V4I9BFJLJLJFjUcei9D1URUa4pJckdbYbI5SKrmxEik0rLssuL5FHpeXZZqI6/o3/wlr54u9/0r9D1Z5b6OF/Ym+eJxD/mZfoepMcvWNAAZQAAAAAAAAAAXHJc+2/Z8jKZpiX236EFIuOvxKpGVIjzCZROmQYzAwtg4WxU4ven81yZspmVMJFNHF2YRqN7ldhd0b+9ZSuV3nR/F7+ZeQmmlKLTTSaaeaafFM0eTTTWaexplHPC2YRueHTswzblZhs9sNu2dGe7nq7gR6Iwzk0fpOu+tWVTU4S3NcHxTXBrkdOYSNszGZrmJTS2vYlvfBeIVs5FdpfT1OGipXSyctkK0nKyx8oxW1lNj+lsrZOnR8VbPuyxEk+or56v3j+BJojotGEndiJSvxEu9ZPbL0R81eCA45V4vHv7XPDYT7iL+0sX+rJf0rZ6T0Oj9G10xUa4qKWxZJI6k8ti2Iw2WDZzNdY1cjVyKrZzI5SMNmkpFxHPcyj0q+zIuLWUmlZdl+grK3+jpf2CHjdiX/PkemPN/R4v2fT4zvf8APmekOfL3WQAGUAAAAAAAAAAFcGM7/sRqpGcc+37F+pEpFx0xMpGdYizM5lVLrGcyJSMOfFvJLa2wJnL2ZFNK14tuMG44OLynNPJ4hrfCD4Q5vjtSIpWPFvJZxwcX2pLNSxLXkx4qvx4+jfc1pRSjFJJLJJbElyRRWYrQbhLrcHJUW5JSjlnTYluU4fDNZMhfSeyvZicJdFrY50ZXVvxW1SXtRd65q/ECjs6ax3VYbFWy4J1dVH2ub2e44b9G4zHJrFT+r4drZRTJ5vxslvl6NiPUqEeS9xnMIqtBKNP9lnGMbYLsSSyhdBeXDx5rgXOscGkcDG6OTbjOL1q7I96ufCS/9cSHR+knJum5KOIgs2l3bI7lZDw8OBRaORo5GjkauQVu2YcjTWMawgy5Gk2YciOcipqG5lJpZ9l+0t7mUml32X7S4mvR/R+v2dhvFWv33TZ6Eoegi/Z2F/22/fOTL4565gAMgAAAAAAAAAAK7SHfXqr5nPmdGku8vV/U5NY1jriRSN0yFSMynkm20ktrb2JLxZVSOxLNt5JbW3sSXMp3J4t7M44NPa9qliX4cq/n6N+mbxbz2xwae7aniWn8K/n6N9wkkklsS2JLYijeCSSSSSSySWxJLgbaxEAJdYxrkeYzAk1zDmRtmMwJNc49JYFWpNS1LYPWqtW+MvRxT3NcSdyGsUcmjtJa+tXYtS+vJWQz2NcJw5xZ2tldpLA6+rOt9XfXm67PnCa4xfIzo/SXWKSkurth2banvjLmucXwYR35hsjTDZQciOTMtkbkEQ2so9MS7EvQy4uZRabl2JehmsNex6EL9nYP/Yg/ftLwqOiEctH4Jf8ADU/0ItzjrmAAyAAAAAAAAAAArNKvtR9X9TjzOzS++PofzK6y1RTlJpRSbbbySS4t8DWOmJJWpJuTSSWbb2JJcWVUW8W05Zxwi2xi9jxDXlS/0+S4kUIvFNSmnHCJpwg1k72nsnNcIclx4lwpGlSqXBbDKkRaw1yxUusZ1iHWGsIibWGsQ6wzAm1jGuRNhSAkcjGwjzGsVG7K7SWj3JxtpahiILKLfdsjxrn4P4HbrDXA59HaQVsW8nGcXq2VvvVz4xf6PkdLZV6RwctZX0ZK6KylHdG+C8iXjyfA6MDpCNsNeOe/KUWspQkt8JLg0B0Nkc5GXIimwqG6RRadl9nP1X8i6tZQdIJfZWerL5GsZ19D6LxywOD/AOWo/wC2izODo/HLCYVcsNQv5UTvODAACAAAAAAAAAAAKvT3ZgrHsjDvNvJKPN//AHE8hGbxUlOaawsWnXW8072t1k15nKPHefQL6YzjKE0pRknGUWs0096Z5vHdHrov7DKyHCLkozj4bdj+BrGs1GrTPWnFZRiI97D2rxjHX/pzOd6RS72cPXi4v4o6NVbKwz1hWQ0hF7mmSrE+IhXf1gVhxfWDPXgduuNc41cZ64Dr1xrnJ1pnrQOpzNXI5+tHWgT6w1iHrDHWFipnMq8dh5wm8RQs5/51S3XQXFcprg+O47esMOwiaxhMbC2EZ1vOL9jT4xa4NcjMpFVjKpUzd9KcovbfSvLX3kF56+KO2nFRnGM4NSjJZpooWs890il9jZ6svkX1rPO9JZfYWepL5FxNfVNERyw9C5U1L+XE6yDARyqqXKuC/gROcGAAEAAAAAAAAAAAAAAyMSinvWa5PaZAWuK/QuHn3qKn46iT962nFb0Rwz7qnX6lsvk80XQLdK81b0M+7xFi8JxjNfDI5bOimJXdspn6det/qevBrtq14azROMjvo1vGuyEvg2mc1ltkP7ym2Hi6p5e9LI+hDIvYr5xHSkPOWfxJljFzPd3YOueydcJ+tCMvmcF3RXCS/wAiMXzg5V/0tF74V5ZYlG3X+JdW9CKX3LLq/wDrU1/Ejjt6E2ruYmL9erL4p/oXthXF1wVptb0Yxsdyqs9Wxxfukkcd2BxUO9hrvTGKmv4Wy5ufq11daZ6wqpY/V2TUoP8AHGUPmbRx8Xukn7UWKsnMqsTGWHk7q05Uyed9Ud8XxtrXzXtJ44pczP1gsRusTGcVODUoyWcZLc1zKLpHLOqS4vsr0vZka4qbw7dla1qJNytqW+tva7K1y5r2nZ0bwLx2KrlHtYWiUbrZ+TKSecKlzbaTfJLxQ8R9WqjlGK5JL3I2APMyAAAAAAAAAAAAAAAAAAAAAAAAAAAAAAAAAAqsSgnvSa5Pajiv0Fhp9/D0t8+rin71tO4EKobuhOEl3YTr9S2a+DbRwXfR/H/LxNsfCcYT+WR60Gs5bn0eOp+jiDed+IttjxhCKqUvBvNv3NHqdH6OqorjVRXGquKyjCCyS4t+L8ToA3lu+gADK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841375" y="-777875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347506" y="1039769"/>
            <a:ext cx="1424892" cy="553998"/>
          </a:xfrm>
          <a:prstGeom prst="rect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Servicio a Proyectos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Planificar, Distribuir, Subir</a:t>
            </a:r>
          </a:p>
        </p:txBody>
      </p:sp>
      <p:pic>
        <p:nvPicPr>
          <p:cNvPr id="15" name="Picture 12" descr="https://encrypted-tbn2.gstatic.com/images?q=tbn:ANd9GcQesLg5k6An3506e-tNtFl1Rf2iuTbRGfKg_jikfBSfkKlptSVv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2052638"/>
            <a:ext cx="12287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955800"/>
            <a:ext cx="8334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2341563"/>
            <a:ext cx="4032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2268538"/>
            <a:ext cx="104933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 descr="\\dccpsrvnas12\MantencionesDesarrollo\iconos\canstock528709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1955800"/>
            <a:ext cx="1128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19 Conector angular"/>
          <p:cNvCxnSpPr/>
          <p:nvPr/>
        </p:nvCxnSpPr>
        <p:spPr>
          <a:xfrm rot="16200000" flipV="1">
            <a:off x="-675481" y="3471069"/>
            <a:ext cx="3217863" cy="1587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dash"/>
            <a:headEnd type="arrow" w="med" len="med"/>
            <a:tailEnd type="none" w="med" len="med"/>
          </a:ln>
          <a:effectLst/>
        </p:spPr>
      </p:cxn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98725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9 CuadroTexto"/>
          <p:cNvSpPr txBox="1">
            <a:spLocks noChangeArrowheads="1"/>
          </p:cNvSpPr>
          <p:nvPr/>
        </p:nvSpPr>
        <p:spPr bwMode="auto">
          <a:xfrm>
            <a:off x="930275" y="2987675"/>
            <a:ext cx="1725613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marR="0" lvl="0" indent="-1714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CL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Servicio TI a las Áreas de la Institución</a:t>
            </a:r>
          </a:p>
          <a:p>
            <a:pPr marL="171450" marR="0" lvl="0" indent="-1714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CL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Definición y uso de SLAs.</a:t>
            </a:r>
          </a:p>
          <a:p>
            <a:pPr marL="171450" marR="0" lvl="0" indent="-1714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CL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Mejorar el rendimiento y la rentabilidad de TI.</a:t>
            </a:r>
          </a:p>
          <a:p>
            <a:pPr marL="171450" marR="0" lvl="0" indent="-1714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CL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Alinear con los procesos del negocio.</a:t>
            </a:r>
          </a:p>
        </p:txBody>
      </p:sp>
      <p:sp>
        <p:nvSpPr>
          <p:cNvPr id="23" name="62 CuadroTexto"/>
          <p:cNvSpPr txBox="1">
            <a:spLocks noChangeArrowheads="1"/>
          </p:cNvSpPr>
          <p:nvPr/>
        </p:nvSpPr>
        <p:spPr bwMode="auto">
          <a:xfrm>
            <a:off x="2716213" y="2968625"/>
            <a:ext cx="17033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marR="0" lvl="0" indent="-1714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CL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Monitorear los procesos transaccionales.</a:t>
            </a:r>
          </a:p>
          <a:p>
            <a:pPr marL="171450" marR="0" lvl="0" indent="-1714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CL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Monitorear los servicios  operacionales del proveedor.</a:t>
            </a:r>
          </a:p>
          <a:p>
            <a:pPr marL="171450" marR="0" lvl="0" indent="-1714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CL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Analizar las tendencias y el uso real de ellas.</a:t>
            </a:r>
          </a:p>
          <a:p>
            <a:pPr marL="171450" marR="0" lvl="0" indent="-1714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CL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Prevenir posibles caídas del sistema.</a:t>
            </a:r>
          </a:p>
          <a:p>
            <a:pPr marL="171450" marR="0" lvl="0" indent="-1714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CL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Elaborar métricas que permitan evaluar la capacidad real y su impacto en la calidad de servicio.</a:t>
            </a:r>
          </a:p>
        </p:txBody>
      </p:sp>
      <p:sp>
        <p:nvSpPr>
          <p:cNvPr id="24" name="67 CuadroTexto"/>
          <p:cNvSpPr txBox="1">
            <a:spLocks noChangeArrowheads="1"/>
          </p:cNvSpPr>
          <p:nvPr/>
        </p:nvSpPr>
        <p:spPr bwMode="auto">
          <a:xfrm>
            <a:off x="4489450" y="2965450"/>
            <a:ext cx="1606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marR="0" lvl="0" indent="-1714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CL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Medir el rendimiento de la infraestructura.</a:t>
            </a:r>
          </a:p>
          <a:p>
            <a:pPr marL="171450" marR="0" lvl="0" indent="-1714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CL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Uso de SLAs.</a:t>
            </a:r>
          </a:p>
          <a:p>
            <a:pPr marL="171450" marR="0" lvl="0" indent="-1714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CL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Supervisar al proveedor de servicio.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CL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Planes de Contingencia.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CL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Disaster Recovery.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CL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Mejora Continúa</a:t>
            </a:r>
            <a:endParaRPr kumimoji="0" lang="en-US" sz="9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5" name="Picture 9" descr="\\dccpsrvnas12\MantencionesDesarrollo\iconos\fs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955800"/>
            <a:ext cx="8905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69 CuadroTexto"/>
          <p:cNvSpPr txBox="1">
            <a:spLocks noChangeArrowheads="1"/>
          </p:cNvSpPr>
          <p:nvPr/>
        </p:nvSpPr>
        <p:spPr bwMode="auto">
          <a:xfrm>
            <a:off x="6099175" y="2987675"/>
            <a:ext cx="16637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marR="0" lvl="0" indent="-1714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CL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Racionalizar el uso de la infraestructura TI.</a:t>
            </a:r>
          </a:p>
          <a:p>
            <a:pPr marL="171450" marR="0" lvl="0" indent="-1714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CL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Redistribuir los recursos, para asegurar  la capacidad suficiente de los servicios críticos, si fuese necesario.</a:t>
            </a:r>
          </a:p>
          <a:p>
            <a:pPr marL="171450" marR="0" lvl="0" indent="-1714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CL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Planificar la demanda a corto y largo plazo.</a:t>
            </a:r>
          </a:p>
          <a:p>
            <a:pPr marL="171450" marR="0" lvl="0" indent="-1714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CL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Puestas en marcha de proyectos en los distintos ambientes.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9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841375" y="782638"/>
            <a:ext cx="7235825" cy="1066800"/>
          </a:xfrm>
          <a:prstGeom prst="rect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8" name="27 Conector angular"/>
          <p:cNvCxnSpPr/>
          <p:nvPr/>
        </p:nvCxnSpPr>
        <p:spPr>
          <a:xfrm rot="5400000" flipH="1" flipV="1">
            <a:off x="1059656" y="3477419"/>
            <a:ext cx="3217863" cy="317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dash"/>
            <a:headEnd type="arrow" w="med" len="med"/>
            <a:tailEnd type="none" w="med" len="med"/>
          </a:ln>
          <a:effectLst/>
        </p:spPr>
      </p:cxnSp>
      <p:cxnSp>
        <p:nvCxnSpPr>
          <p:cNvPr id="29" name="28 Conector angular"/>
          <p:cNvCxnSpPr/>
          <p:nvPr/>
        </p:nvCxnSpPr>
        <p:spPr>
          <a:xfrm rot="5400000" flipH="1" flipV="1">
            <a:off x="2812256" y="3477419"/>
            <a:ext cx="3217863" cy="317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dash"/>
            <a:headEnd type="arrow" w="med" len="med"/>
            <a:tailEnd type="none" w="med" len="med"/>
          </a:ln>
          <a:effectLst/>
        </p:spPr>
      </p:cxnSp>
      <p:cxnSp>
        <p:nvCxnSpPr>
          <p:cNvPr id="30" name="29 Conector angular"/>
          <p:cNvCxnSpPr/>
          <p:nvPr/>
        </p:nvCxnSpPr>
        <p:spPr>
          <a:xfrm rot="16200000" flipV="1">
            <a:off x="4515644" y="3426619"/>
            <a:ext cx="3176587" cy="952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dash"/>
            <a:headEnd type="arrow" w="med" len="med"/>
            <a:tailEnd type="none" w="med" len="med"/>
          </a:ln>
          <a:effectLst/>
        </p:spPr>
      </p:cxnSp>
      <p:cxnSp>
        <p:nvCxnSpPr>
          <p:cNvPr id="31" name="30 Conector angular"/>
          <p:cNvCxnSpPr/>
          <p:nvPr/>
        </p:nvCxnSpPr>
        <p:spPr>
          <a:xfrm rot="5400000" flipH="1" flipV="1">
            <a:off x="6351588" y="3443287"/>
            <a:ext cx="3149600" cy="317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dash"/>
            <a:headEnd type="arrow" w="med" len="med"/>
            <a:tailEnd type="none" w="med" len="med"/>
          </a:ln>
          <a:effectLst/>
        </p:spPr>
      </p:cxnSp>
      <p:cxnSp>
        <p:nvCxnSpPr>
          <p:cNvPr id="32" name="31 Conector recto de flecha"/>
          <p:cNvCxnSpPr/>
          <p:nvPr/>
        </p:nvCxnSpPr>
        <p:spPr>
          <a:xfrm flipV="1">
            <a:off x="1065213" y="5894388"/>
            <a:ext cx="6478587" cy="11112"/>
          </a:xfrm>
          <a:prstGeom prst="straightConnector1">
            <a:avLst/>
          </a:prstGeom>
          <a:noFill/>
          <a:ln w="1905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headEnd type="arrow" w="med" len="med"/>
            <a:tailEnd type="arrow" w="med" len="med"/>
          </a:ln>
          <a:effectLst/>
        </p:spPr>
      </p:cxnSp>
      <p:sp>
        <p:nvSpPr>
          <p:cNvPr id="33" name="20 CuadroTexto"/>
          <p:cNvSpPr txBox="1">
            <a:spLocks noChangeArrowheads="1"/>
          </p:cNvSpPr>
          <p:nvPr/>
        </p:nvSpPr>
        <p:spPr bwMode="auto">
          <a:xfrm>
            <a:off x="3784600" y="5421313"/>
            <a:ext cx="104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ISO 27000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6179143" y="5703863"/>
            <a:ext cx="1018835" cy="400110"/>
          </a:xfrm>
          <a:prstGeom prst="rect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Continuidad Operacional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4487860" y="5780808"/>
            <a:ext cx="1284082" cy="246221"/>
          </a:xfrm>
          <a:prstGeom prst="rect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Mejora Continua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2923182" y="5767053"/>
            <a:ext cx="1018835" cy="246221"/>
          </a:xfrm>
          <a:prstGeom prst="rect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Procesos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1419563" y="5771996"/>
            <a:ext cx="1018835" cy="246221"/>
          </a:xfrm>
          <a:prstGeom prst="rect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Metodología</a:t>
            </a:r>
          </a:p>
        </p:txBody>
      </p:sp>
      <p:sp>
        <p:nvSpPr>
          <p:cNvPr id="38" name="32 CuadroTexto"/>
          <p:cNvSpPr txBox="1">
            <a:spLocks noChangeArrowheads="1"/>
          </p:cNvSpPr>
          <p:nvPr/>
        </p:nvSpPr>
        <p:spPr bwMode="auto">
          <a:xfrm>
            <a:off x="812800" y="755650"/>
            <a:ext cx="1487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Ingeniería de Sistemas</a:t>
            </a:r>
            <a:endParaRPr kumimoji="0" lang="en-US" sz="10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39" name="Picture 2" descr="http://azerdark.files.wordpress.com/2009/11/sql_server_2008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1865313"/>
            <a:ext cx="63182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>
            <a:spLocks/>
          </p:cNvSpPr>
          <p:nvPr/>
        </p:nvSpPr>
        <p:spPr bwMode="auto">
          <a:xfrm>
            <a:off x="107504" y="116632"/>
            <a:ext cx="6875585" cy="51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92" tIns="71746" rIns="143492" bIns="71746">
            <a:spAutoFit/>
          </a:bodyPr>
          <a:lstStyle/>
          <a:p>
            <a:pPr marL="0" marR="0" lvl="1" indent="0" defTabSz="3492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Gestión de Operaciones </a:t>
            </a:r>
            <a:r>
              <a:rPr kumimoji="0" lang="es-CL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 </a:t>
            </a:r>
            <a:r>
              <a:rPr kumimoji="0" lang="es-CL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charset="0"/>
                <a:sym typeface="Trebuchet MS" pitchFamily="34" charset="0"/>
              </a:rPr>
              <a:t>Actividades realizadas</a:t>
            </a:r>
            <a:endParaRPr kumimoji="0" lang="es-CL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3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332656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dirty="0" smtClean="0"/>
              <a:t>Gestión de Operaciones</a:t>
            </a:r>
            <a:endParaRPr lang="es-CL" sz="4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755576" y="1556792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Directorio de Operaciones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L" dirty="0" smtClean="0"/>
              <a:t>Infraestructura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L" dirty="0" smtClean="0"/>
              <a:t>Tiempos de respuesta.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L" dirty="0" smtClean="0"/>
              <a:t>Uptime = 99,6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L" dirty="0" smtClean="0"/>
              <a:t>Bitácora de contingencias</a:t>
            </a:r>
            <a:endParaRPr lang="es-CL" dirty="0"/>
          </a:p>
        </p:txBody>
      </p:sp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0"/>
            <a:ext cx="899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21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7938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5" t="26006" r="23787"/>
          <a:stretch>
            <a:fillRect/>
          </a:stretch>
        </p:blipFill>
        <p:spPr bwMode="auto">
          <a:xfrm>
            <a:off x="5004048" y="2251570"/>
            <a:ext cx="3384302" cy="365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1 CuadroTexto"/>
          <p:cNvSpPr txBox="1">
            <a:spLocks noChangeArrowheads="1"/>
          </p:cNvSpPr>
          <p:nvPr/>
        </p:nvSpPr>
        <p:spPr bwMode="auto">
          <a:xfrm>
            <a:off x="611188" y="2974975"/>
            <a:ext cx="29797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CL"/>
              <a:t>Discos de Estado Solido</a:t>
            </a:r>
          </a:p>
          <a:p>
            <a:pPr eaLnBrk="1" hangingPunct="1">
              <a:buFont typeface="Arial" charset="0"/>
              <a:buChar char="•"/>
            </a:pPr>
            <a:r>
              <a:rPr lang="es-CL"/>
              <a:t>Discos de Fibra de Canal</a:t>
            </a:r>
          </a:p>
          <a:p>
            <a:pPr eaLnBrk="1" hangingPunct="1">
              <a:buFont typeface="Arial" charset="0"/>
              <a:buChar char="•"/>
            </a:pPr>
            <a:r>
              <a:rPr lang="es-CL"/>
              <a:t>Discos SATA</a:t>
            </a: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228600" y="5589588"/>
            <a:ext cx="8899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2800" dirty="0"/>
              <a:t>TOTAL = 90 TeraBytes libres después de redundancia.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94159" y="260648"/>
            <a:ext cx="570944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520 Servidores Virtuales </a:t>
            </a:r>
          </a:p>
          <a:p>
            <a:pPr>
              <a:defRPr/>
            </a:pPr>
            <a:r>
              <a:rPr lang="es-CL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+ 8 fiscos (32 Hojas Blade Matrix)</a:t>
            </a:r>
          </a:p>
          <a:p>
            <a:pPr>
              <a:defRPr/>
            </a:pPr>
            <a:r>
              <a:rPr lang="es-CL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es-CL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HP 3PAR </a:t>
            </a:r>
            <a:r>
              <a:rPr lang="es-CL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Storage</a:t>
            </a:r>
            <a:endParaRPr lang="es-CL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2" y="2060848"/>
            <a:ext cx="41783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65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7938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700213"/>
            <a:ext cx="7959725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27050" y="1012825"/>
            <a:ext cx="79597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Arquitectura de 3PAR</a:t>
            </a:r>
          </a:p>
        </p:txBody>
      </p:sp>
    </p:spTree>
    <p:extLst>
      <p:ext uri="{BB962C8B-B14F-4D97-AF65-F5344CB8AC3E}">
        <p14:creationId xmlns:p14="http://schemas.microsoft.com/office/powerpoint/2010/main" val="20957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7939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-23813"/>
            <a:ext cx="8915400" cy="858839"/>
            <a:chOff x="48" y="0"/>
            <a:chExt cx="5616" cy="54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48" y="0"/>
              <a:ext cx="1488" cy="541"/>
              <a:chOff x="240" y="144"/>
              <a:chExt cx="1488" cy="541"/>
            </a:xfrm>
          </p:grpSpPr>
          <p:pic>
            <p:nvPicPr>
              <p:cNvPr id="8" name="Picture 7" descr="Logo-RICG-Españo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44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288" y="528"/>
                <a:ext cx="1392" cy="157"/>
                <a:chOff x="720" y="960"/>
                <a:chExt cx="2064" cy="205"/>
              </a:xfrm>
            </p:grpSpPr>
            <p:pic>
              <p:nvPicPr>
                <p:cNvPr id="11" name="Picture 9" descr="IDRC-CRDI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983"/>
                  <a:ext cx="768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10" descr="OAS_Seal_ESP_Principa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67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11" descr="BID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983"/>
                  <a:ext cx="384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7" name="Imagen_x0020_8" descr="CORREO-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6"/>
              <a:ext cx="1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 Título"/>
          <p:cNvSpPr txBox="1">
            <a:spLocks/>
          </p:cNvSpPr>
          <p:nvPr/>
        </p:nvSpPr>
        <p:spPr>
          <a:xfrm>
            <a:off x="668134" y="88869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b="1" dirty="0" smtClean="0">
                <a:solidFill>
                  <a:srgbClr val="000000"/>
                </a:solidFill>
              </a:rPr>
              <a:t>Agenda</a:t>
            </a:r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80593" y="1999232"/>
            <a:ext cx="7602690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lvl="1" indent="-457200">
              <a:buFont typeface="+mj-lt"/>
              <a:buAutoNum type="arabicPeriod"/>
            </a:pPr>
            <a:r>
              <a:rPr lang="es-MX" sz="1600" b="1" dirty="0"/>
              <a:t>Manejo de </a:t>
            </a:r>
            <a:r>
              <a:rPr lang="es-MX" sz="1600" b="1" dirty="0" smtClean="0"/>
              <a:t>incidentes y soporte de usuarios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/>
              <a:t>Organigrama de Equipo Operaciones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Clasificación de Incidentes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Flujo Incidentes y soporte Usuarios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Indicadores de incidentes y mantenciones 2012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Cola de mantenciones evolutivas - Correctivas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Proyección de mantenciones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Comportamiento resolución de incidentes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Promedio escalamiento incidentes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Worflow de Incidentes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Gestión de operaciones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Ingeniería de Sistemas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Tipos de Incidentes tratados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Actividades </a:t>
            </a: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realizadas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Sitios administrados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L" sz="1600" b="1" dirty="0" smtClean="0">
                <a:solidFill>
                  <a:schemeClr val="bg1">
                    <a:lumMod val="75000"/>
                  </a:schemeClr>
                </a:solidFill>
              </a:rPr>
              <a:t>Plan </a:t>
            </a:r>
            <a:r>
              <a:rPr lang="es-CL" sz="1600" b="1" dirty="0">
                <a:solidFill>
                  <a:schemeClr val="bg1">
                    <a:lumMod val="75000"/>
                  </a:schemeClr>
                </a:solidFill>
              </a:rPr>
              <a:t>de recuperación de desastre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Metodología de DRP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Metodología de Riesgo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Definiciones básicas de Riesgo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Definiciones avanzadas de Riesgo</a:t>
            </a:r>
          </a:p>
          <a:p>
            <a:pPr marL="1371600" lvl="2" indent="-457200">
              <a:buFont typeface="+mj-lt"/>
              <a:buAutoNum type="alphaLcParenR"/>
            </a:pPr>
            <a:endParaRPr lang="es-MX" sz="2000" b="1" dirty="0" smtClean="0"/>
          </a:p>
          <a:p>
            <a:pPr lvl="1"/>
            <a:endParaRPr lang="es-C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61830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07950" y="2060575"/>
            <a:ext cx="1727200" cy="3671888"/>
          </a:xfrm>
          <a:prstGeom prst="roundRect">
            <a:avLst>
              <a:gd name="adj" fmla="val 613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4 Rectángulo redondeado"/>
          <p:cNvSpPr/>
          <p:nvPr/>
        </p:nvSpPr>
        <p:spPr>
          <a:xfrm>
            <a:off x="1908175" y="2060575"/>
            <a:ext cx="1727200" cy="3671888"/>
          </a:xfrm>
          <a:prstGeom prst="roundRect">
            <a:avLst>
              <a:gd name="adj" fmla="val 613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5 Rectángulo redondeado"/>
          <p:cNvSpPr/>
          <p:nvPr/>
        </p:nvSpPr>
        <p:spPr>
          <a:xfrm>
            <a:off x="3708400" y="2060575"/>
            <a:ext cx="1727200" cy="3671888"/>
          </a:xfrm>
          <a:prstGeom prst="roundRect">
            <a:avLst>
              <a:gd name="adj" fmla="val 613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Rectángulo redondeado"/>
          <p:cNvSpPr/>
          <p:nvPr/>
        </p:nvSpPr>
        <p:spPr>
          <a:xfrm>
            <a:off x="5489575" y="2060575"/>
            <a:ext cx="1728788" cy="3671888"/>
          </a:xfrm>
          <a:prstGeom prst="roundRect">
            <a:avLst>
              <a:gd name="adj" fmla="val 613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7 Rectángulo redondeado"/>
          <p:cNvSpPr/>
          <p:nvPr/>
        </p:nvSpPr>
        <p:spPr>
          <a:xfrm>
            <a:off x="7308850" y="2060575"/>
            <a:ext cx="1727200" cy="3671888"/>
          </a:xfrm>
          <a:prstGeom prst="roundRect">
            <a:avLst>
              <a:gd name="adj" fmla="val 613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107950" y="260350"/>
            <a:ext cx="8928100" cy="1584325"/>
          </a:xfrm>
          <a:prstGeom prst="roundRect">
            <a:avLst>
              <a:gd name="adj" fmla="val 613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24" name="10 CuadroTexto"/>
          <p:cNvSpPr txBox="1">
            <a:spLocks noChangeArrowheads="1"/>
          </p:cNvSpPr>
          <p:nvPr/>
        </p:nvSpPr>
        <p:spPr bwMode="auto">
          <a:xfrm>
            <a:off x="395288" y="2184400"/>
            <a:ext cx="1149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L"/>
              <a:t>Desarrollo</a:t>
            </a:r>
            <a:endParaRPr lang="en-US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107950" y="6073775"/>
            <a:ext cx="89281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6" name="13 CuadroTexto"/>
          <p:cNvSpPr txBox="1">
            <a:spLocks noChangeArrowheads="1"/>
          </p:cNvSpPr>
          <p:nvPr/>
        </p:nvSpPr>
        <p:spPr bwMode="auto">
          <a:xfrm>
            <a:off x="2411413" y="2184400"/>
            <a:ext cx="630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L"/>
              <a:t>Q&amp;A</a:t>
            </a:r>
            <a:endParaRPr lang="en-US"/>
          </a:p>
        </p:txBody>
      </p:sp>
      <p:sp>
        <p:nvSpPr>
          <p:cNvPr id="9227" name="14 CuadroTexto"/>
          <p:cNvSpPr txBox="1">
            <a:spLocks noChangeArrowheads="1"/>
          </p:cNvSpPr>
          <p:nvPr/>
        </p:nvSpPr>
        <p:spPr bwMode="auto">
          <a:xfrm>
            <a:off x="3733800" y="2195513"/>
            <a:ext cx="1601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L"/>
              <a:t>Pre Producción</a:t>
            </a:r>
            <a:endParaRPr lang="en-US"/>
          </a:p>
        </p:txBody>
      </p:sp>
      <p:sp>
        <p:nvSpPr>
          <p:cNvPr id="9228" name="15 CuadroTexto"/>
          <p:cNvSpPr txBox="1">
            <a:spLocks noChangeArrowheads="1"/>
          </p:cNvSpPr>
          <p:nvPr/>
        </p:nvSpPr>
        <p:spPr bwMode="auto">
          <a:xfrm>
            <a:off x="5710238" y="2166938"/>
            <a:ext cx="1238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L"/>
              <a:t>Producción</a:t>
            </a:r>
            <a:endParaRPr lang="en-US"/>
          </a:p>
        </p:txBody>
      </p:sp>
      <p:sp>
        <p:nvSpPr>
          <p:cNvPr id="9229" name="16 CuadroTexto"/>
          <p:cNvSpPr txBox="1">
            <a:spLocks noChangeArrowheads="1"/>
          </p:cNvSpPr>
          <p:nvPr/>
        </p:nvSpPr>
        <p:spPr bwMode="auto">
          <a:xfrm>
            <a:off x="7569200" y="2166938"/>
            <a:ext cx="1179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L"/>
              <a:t>Formación</a:t>
            </a:r>
            <a:endParaRPr lang="en-US"/>
          </a:p>
        </p:txBody>
      </p:sp>
      <p:pic>
        <p:nvPicPr>
          <p:cNvPr id="92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52438"/>
            <a:ext cx="684213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1" name="1 CuadroTexto"/>
          <p:cNvSpPr txBox="1">
            <a:spLocks noChangeArrowheads="1"/>
          </p:cNvSpPr>
          <p:nvPr/>
        </p:nvSpPr>
        <p:spPr bwMode="auto">
          <a:xfrm>
            <a:off x="611188" y="1341438"/>
            <a:ext cx="696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1100"/>
              <a:t>Adjuntos</a:t>
            </a:r>
            <a:endParaRPr lang="en-US" sz="1100"/>
          </a:p>
        </p:txBody>
      </p:sp>
      <p:pic>
        <p:nvPicPr>
          <p:cNvPr id="923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73075"/>
            <a:ext cx="70326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3" name="86 CuadroTexto"/>
          <p:cNvSpPr txBox="1">
            <a:spLocks noChangeArrowheads="1"/>
          </p:cNvSpPr>
          <p:nvPr/>
        </p:nvSpPr>
        <p:spPr bwMode="auto">
          <a:xfrm>
            <a:off x="1692275" y="1327150"/>
            <a:ext cx="9937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1100"/>
              <a:t>Notificaciones</a:t>
            </a:r>
            <a:endParaRPr lang="en-US" sz="1100"/>
          </a:p>
        </p:txBody>
      </p:sp>
      <p:pic>
        <p:nvPicPr>
          <p:cNvPr id="923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34975"/>
            <a:ext cx="703262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5" name="88 CuadroTexto"/>
          <p:cNvSpPr txBox="1">
            <a:spLocks noChangeArrowheads="1"/>
          </p:cNvSpPr>
          <p:nvPr/>
        </p:nvSpPr>
        <p:spPr bwMode="auto">
          <a:xfrm>
            <a:off x="2932113" y="1263650"/>
            <a:ext cx="847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L" sz="1100"/>
              <a:t>Email </a:t>
            </a:r>
          </a:p>
          <a:p>
            <a:pPr algn="ctr" eaLnBrk="1" hangingPunct="1"/>
            <a:r>
              <a:rPr lang="es-CL" sz="1100"/>
              <a:t>corporativo</a:t>
            </a:r>
            <a:endParaRPr lang="en-US" sz="1100"/>
          </a:p>
        </p:txBody>
      </p:sp>
      <p:pic>
        <p:nvPicPr>
          <p:cNvPr id="9236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55613"/>
            <a:ext cx="652462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7" name="90 CuadroTexto"/>
          <p:cNvSpPr txBox="1">
            <a:spLocks noChangeArrowheads="1"/>
          </p:cNvSpPr>
          <p:nvPr/>
        </p:nvSpPr>
        <p:spPr bwMode="auto">
          <a:xfrm>
            <a:off x="4211638" y="1270000"/>
            <a:ext cx="8429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L" sz="1100"/>
              <a:t>Impresión </a:t>
            </a:r>
          </a:p>
          <a:p>
            <a:pPr algn="ctr" eaLnBrk="1" hangingPunct="1"/>
            <a:r>
              <a:rPr lang="es-CL" sz="1100"/>
              <a:t>corporativa</a:t>
            </a:r>
            <a:endParaRPr lang="en-US" sz="1100"/>
          </a:p>
        </p:txBody>
      </p:sp>
      <p:pic>
        <p:nvPicPr>
          <p:cNvPr id="923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71488"/>
            <a:ext cx="500063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9" name="92 CuadroTexto"/>
          <p:cNvSpPr txBox="1">
            <a:spLocks noChangeArrowheads="1"/>
          </p:cNvSpPr>
          <p:nvPr/>
        </p:nvSpPr>
        <p:spPr bwMode="auto">
          <a:xfrm>
            <a:off x="5219700" y="1298575"/>
            <a:ext cx="10477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1100"/>
              <a:t>Administración</a:t>
            </a:r>
            <a:endParaRPr lang="en-US" sz="1100"/>
          </a:p>
        </p:txBody>
      </p:sp>
      <p:pic>
        <p:nvPicPr>
          <p:cNvPr id="924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90538"/>
            <a:ext cx="6223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1" name="94 CuadroTexto"/>
          <p:cNvSpPr txBox="1">
            <a:spLocks noChangeArrowheads="1"/>
          </p:cNvSpPr>
          <p:nvPr/>
        </p:nvSpPr>
        <p:spPr bwMode="auto">
          <a:xfrm>
            <a:off x="6443663" y="1281113"/>
            <a:ext cx="5064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1100"/>
              <a:t>Proxy</a:t>
            </a:r>
            <a:endParaRPr lang="en-US" sz="1100"/>
          </a:p>
        </p:txBody>
      </p:sp>
      <p:pic>
        <p:nvPicPr>
          <p:cNvPr id="9242" name="Picture 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52438"/>
            <a:ext cx="720725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3" name="96 CuadroTexto"/>
          <p:cNvSpPr txBox="1">
            <a:spLocks noChangeArrowheads="1"/>
          </p:cNvSpPr>
          <p:nvPr/>
        </p:nvSpPr>
        <p:spPr bwMode="auto">
          <a:xfrm>
            <a:off x="7380288" y="1243013"/>
            <a:ext cx="717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L" sz="1100"/>
              <a:t>Active</a:t>
            </a:r>
          </a:p>
          <a:p>
            <a:pPr algn="ctr" eaLnBrk="1" hangingPunct="1"/>
            <a:r>
              <a:rPr lang="es-CL" sz="1100"/>
              <a:t>Directory</a:t>
            </a:r>
          </a:p>
        </p:txBody>
      </p:sp>
      <p:pic>
        <p:nvPicPr>
          <p:cNvPr id="9244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4779963"/>
            <a:ext cx="344487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5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4779963"/>
            <a:ext cx="344487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6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4779963"/>
            <a:ext cx="3444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7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4779963"/>
            <a:ext cx="344487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8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4779963"/>
            <a:ext cx="344487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9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4779963"/>
            <a:ext cx="344487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0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2728913"/>
            <a:ext cx="6080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2765425"/>
            <a:ext cx="6080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2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2765425"/>
            <a:ext cx="6080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53" name="107 CuadroTexto"/>
          <p:cNvSpPr txBox="1">
            <a:spLocks noChangeArrowheads="1"/>
          </p:cNvSpPr>
          <p:nvPr/>
        </p:nvSpPr>
        <p:spPr bwMode="auto">
          <a:xfrm>
            <a:off x="5605463" y="3451225"/>
            <a:ext cx="3778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1100"/>
              <a:t>MP</a:t>
            </a:r>
            <a:endParaRPr lang="en-US" sz="1100"/>
          </a:p>
        </p:txBody>
      </p:sp>
      <p:sp>
        <p:nvSpPr>
          <p:cNvPr id="9254" name="108 CuadroTexto"/>
          <p:cNvSpPr txBox="1">
            <a:spLocks noChangeArrowheads="1"/>
          </p:cNvSpPr>
          <p:nvPr/>
        </p:nvSpPr>
        <p:spPr bwMode="auto">
          <a:xfrm>
            <a:off x="6165850" y="3451225"/>
            <a:ext cx="381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1100"/>
              <a:t>CM</a:t>
            </a:r>
            <a:endParaRPr lang="en-US" sz="1100"/>
          </a:p>
        </p:txBody>
      </p:sp>
      <p:sp>
        <p:nvSpPr>
          <p:cNvPr id="9255" name="109 CuadroTexto"/>
          <p:cNvSpPr txBox="1">
            <a:spLocks noChangeArrowheads="1"/>
          </p:cNvSpPr>
          <p:nvPr/>
        </p:nvSpPr>
        <p:spPr bwMode="auto">
          <a:xfrm>
            <a:off x="6723063" y="3451225"/>
            <a:ext cx="4175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1100"/>
              <a:t>Fast</a:t>
            </a:r>
            <a:endParaRPr lang="en-US" sz="1100"/>
          </a:p>
        </p:txBody>
      </p:sp>
      <p:grpSp>
        <p:nvGrpSpPr>
          <p:cNvPr id="9256" name="110 Grupo"/>
          <p:cNvGrpSpPr>
            <a:grpSpLocks/>
          </p:cNvGrpSpPr>
          <p:nvPr/>
        </p:nvGrpSpPr>
        <p:grpSpPr bwMode="auto">
          <a:xfrm>
            <a:off x="6165850" y="3795713"/>
            <a:ext cx="527050" cy="542925"/>
            <a:chOff x="6190262" y="3135882"/>
            <a:chExt cx="997985" cy="1080297"/>
          </a:xfrm>
        </p:grpSpPr>
        <p:pic>
          <p:nvPicPr>
            <p:cNvPr id="9291" name="Picture 1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262" y="3135882"/>
              <a:ext cx="958796" cy="107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92" name="Picture 10" descr="C:\Users\Patricio\Pictures\Iconos\Gear-icon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3480" y="3811412"/>
              <a:ext cx="404767" cy="404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57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784725"/>
            <a:ext cx="34448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8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2770188"/>
            <a:ext cx="6080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2770188"/>
            <a:ext cx="6080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60" name="123 CuadroTexto"/>
          <p:cNvSpPr txBox="1">
            <a:spLocks noChangeArrowheads="1"/>
          </p:cNvSpPr>
          <p:nvPr/>
        </p:nvSpPr>
        <p:spPr bwMode="auto">
          <a:xfrm>
            <a:off x="2228850" y="3455988"/>
            <a:ext cx="3476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1100"/>
              <a:t>DB</a:t>
            </a:r>
            <a:endParaRPr lang="en-US" sz="1100"/>
          </a:p>
        </p:txBody>
      </p:sp>
      <p:sp>
        <p:nvSpPr>
          <p:cNvPr id="9261" name="124 CuadroTexto"/>
          <p:cNvSpPr txBox="1">
            <a:spLocks noChangeArrowheads="1"/>
          </p:cNvSpPr>
          <p:nvPr/>
        </p:nvSpPr>
        <p:spPr bwMode="auto">
          <a:xfrm>
            <a:off x="2784475" y="3455988"/>
            <a:ext cx="4175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1100"/>
              <a:t>Fast</a:t>
            </a:r>
            <a:endParaRPr lang="en-US" sz="1100"/>
          </a:p>
        </p:txBody>
      </p:sp>
      <p:grpSp>
        <p:nvGrpSpPr>
          <p:cNvPr id="9262" name="125 Grupo"/>
          <p:cNvGrpSpPr>
            <a:grpSpLocks/>
          </p:cNvGrpSpPr>
          <p:nvPr/>
        </p:nvGrpSpPr>
        <p:grpSpPr bwMode="auto">
          <a:xfrm>
            <a:off x="2489200" y="3775075"/>
            <a:ext cx="527050" cy="541338"/>
            <a:chOff x="6190262" y="3135882"/>
            <a:chExt cx="997985" cy="1080297"/>
          </a:xfrm>
        </p:grpSpPr>
        <p:pic>
          <p:nvPicPr>
            <p:cNvPr id="9289" name="Picture 1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262" y="3135882"/>
              <a:ext cx="958796" cy="107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90" name="Picture 10" descr="C:\Users\Patricio\Pictures\Iconos\Gear-icon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3480" y="3811412"/>
              <a:ext cx="404767" cy="404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63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4822825"/>
            <a:ext cx="34448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64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2808288"/>
            <a:ext cx="6080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65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2808288"/>
            <a:ext cx="6080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66" name="131 CuadroTexto"/>
          <p:cNvSpPr txBox="1">
            <a:spLocks noChangeArrowheads="1"/>
          </p:cNvSpPr>
          <p:nvPr/>
        </p:nvSpPr>
        <p:spPr bwMode="auto">
          <a:xfrm>
            <a:off x="4057650" y="3257550"/>
            <a:ext cx="3492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1100"/>
              <a:t>DB</a:t>
            </a:r>
            <a:endParaRPr lang="en-US" sz="1100"/>
          </a:p>
        </p:txBody>
      </p:sp>
      <p:sp>
        <p:nvSpPr>
          <p:cNvPr id="9267" name="132 CuadroTexto"/>
          <p:cNvSpPr txBox="1">
            <a:spLocks noChangeArrowheads="1"/>
          </p:cNvSpPr>
          <p:nvPr/>
        </p:nvSpPr>
        <p:spPr bwMode="auto">
          <a:xfrm>
            <a:off x="4614863" y="3257550"/>
            <a:ext cx="4159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1100"/>
              <a:t>Fast</a:t>
            </a:r>
            <a:endParaRPr lang="en-US" sz="1100"/>
          </a:p>
        </p:txBody>
      </p:sp>
      <p:grpSp>
        <p:nvGrpSpPr>
          <p:cNvPr id="9268" name="133 Grupo"/>
          <p:cNvGrpSpPr>
            <a:grpSpLocks/>
          </p:cNvGrpSpPr>
          <p:nvPr/>
        </p:nvGrpSpPr>
        <p:grpSpPr bwMode="auto">
          <a:xfrm>
            <a:off x="4318000" y="3813175"/>
            <a:ext cx="527050" cy="542925"/>
            <a:chOff x="6190262" y="3135882"/>
            <a:chExt cx="997985" cy="1080297"/>
          </a:xfrm>
        </p:grpSpPr>
        <p:pic>
          <p:nvPicPr>
            <p:cNvPr id="9287" name="Picture 1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262" y="3135882"/>
              <a:ext cx="958796" cy="107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88" name="Picture 10" descr="C:\Users\Patricio\Pictures\Iconos\Gear-icon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3480" y="3811412"/>
              <a:ext cx="404767" cy="404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69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38688"/>
            <a:ext cx="3444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70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724150"/>
            <a:ext cx="606425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7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724150"/>
            <a:ext cx="608013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72" name="141 CuadroTexto"/>
          <p:cNvSpPr txBox="1">
            <a:spLocks noChangeArrowheads="1"/>
          </p:cNvSpPr>
          <p:nvPr/>
        </p:nvSpPr>
        <p:spPr bwMode="auto">
          <a:xfrm>
            <a:off x="493713" y="3408363"/>
            <a:ext cx="3492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1100"/>
              <a:t>DB</a:t>
            </a:r>
            <a:endParaRPr lang="en-US" sz="1100"/>
          </a:p>
        </p:txBody>
      </p:sp>
      <p:sp>
        <p:nvSpPr>
          <p:cNvPr id="9273" name="142 CuadroTexto"/>
          <p:cNvSpPr txBox="1">
            <a:spLocks noChangeArrowheads="1"/>
          </p:cNvSpPr>
          <p:nvPr/>
        </p:nvSpPr>
        <p:spPr bwMode="auto">
          <a:xfrm>
            <a:off x="1050925" y="3408363"/>
            <a:ext cx="4159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1100"/>
              <a:t>Fast</a:t>
            </a:r>
            <a:endParaRPr lang="en-US" sz="1100"/>
          </a:p>
        </p:txBody>
      </p:sp>
      <p:grpSp>
        <p:nvGrpSpPr>
          <p:cNvPr id="9274" name="146 Grupo"/>
          <p:cNvGrpSpPr>
            <a:grpSpLocks/>
          </p:cNvGrpSpPr>
          <p:nvPr/>
        </p:nvGrpSpPr>
        <p:grpSpPr bwMode="auto">
          <a:xfrm>
            <a:off x="539750" y="3822700"/>
            <a:ext cx="527050" cy="542925"/>
            <a:chOff x="6190262" y="3135882"/>
            <a:chExt cx="997985" cy="1080297"/>
          </a:xfrm>
        </p:grpSpPr>
        <p:pic>
          <p:nvPicPr>
            <p:cNvPr id="9285" name="Picture 1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262" y="3135882"/>
              <a:ext cx="958796" cy="107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86" name="Picture 10" descr="C:\Users\Patricio\Pictures\Iconos\Gear-icon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3480" y="3811412"/>
              <a:ext cx="404767" cy="404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75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4735513"/>
            <a:ext cx="3444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76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2720975"/>
            <a:ext cx="6080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77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2720975"/>
            <a:ext cx="6080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78" name="152 CuadroTexto"/>
          <p:cNvSpPr txBox="1">
            <a:spLocks noChangeArrowheads="1"/>
          </p:cNvSpPr>
          <p:nvPr/>
        </p:nvSpPr>
        <p:spPr bwMode="auto">
          <a:xfrm>
            <a:off x="7662863" y="3406775"/>
            <a:ext cx="3476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1100"/>
              <a:t>DB</a:t>
            </a:r>
            <a:endParaRPr lang="en-US" sz="1100"/>
          </a:p>
        </p:txBody>
      </p:sp>
      <p:sp>
        <p:nvSpPr>
          <p:cNvPr id="9279" name="153 CuadroTexto"/>
          <p:cNvSpPr txBox="1">
            <a:spLocks noChangeArrowheads="1"/>
          </p:cNvSpPr>
          <p:nvPr/>
        </p:nvSpPr>
        <p:spPr bwMode="auto">
          <a:xfrm>
            <a:off x="8218488" y="3406775"/>
            <a:ext cx="4175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1100"/>
              <a:t>Fast</a:t>
            </a:r>
            <a:endParaRPr lang="en-US" sz="1100"/>
          </a:p>
        </p:txBody>
      </p:sp>
      <p:grpSp>
        <p:nvGrpSpPr>
          <p:cNvPr id="9280" name="154 Grupo"/>
          <p:cNvGrpSpPr>
            <a:grpSpLocks/>
          </p:cNvGrpSpPr>
          <p:nvPr/>
        </p:nvGrpSpPr>
        <p:grpSpPr bwMode="auto">
          <a:xfrm>
            <a:off x="7851775" y="3819525"/>
            <a:ext cx="527050" cy="542925"/>
            <a:chOff x="6190262" y="3135882"/>
            <a:chExt cx="997985" cy="1080297"/>
          </a:xfrm>
        </p:grpSpPr>
        <p:pic>
          <p:nvPicPr>
            <p:cNvPr id="9283" name="Picture 1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262" y="3135882"/>
              <a:ext cx="958796" cy="107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84" name="Picture 10" descr="C:\Users\Patricio\Pictures\Iconos\Gear-icon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3480" y="3811412"/>
              <a:ext cx="404767" cy="404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8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4706938"/>
            <a:ext cx="5969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82" name="160 CuadroTexto"/>
          <p:cNvSpPr txBox="1">
            <a:spLocks noChangeArrowheads="1"/>
          </p:cNvSpPr>
          <p:nvPr/>
        </p:nvSpPr>
        <p:spPr bwMode="auto">
          <a:xfrm>
            <a:off x="1374775" y="4535488"/>
            <a:ext cx="381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1100"/>
              <a:t>TFS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42119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379" y="27384"/>
            <a:ext cx="900112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09713"/>
            <a:ext cx="7650587" cy="422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95375" y="476672"/>
            <a:ext cx="6953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000" dirty="0" smtClean="0"/>
              <a:t>Tiempos de respuesta, muestra 3 últimos meses.</a:t>
            </a:r>
            <a:endParaRPr lang="es-CL" sz="3000" dirty="0"/>
          </a:p>
        </p:txBody>
      </p:sp>
      <p:sp>
        <p:nvSpPr>
          <p:cNvPr id="4" name="3 Llamada rectangular"/>
          <p:cNvSpPr/>
          <p:nvPr/>
        </p:nvSpPr>
        <p:spPr>
          <a:xfrm>
            <a:off x="3563888" y="2204864"/>
            <a:ext cx="1800200" cy="648072"/>
          </a:xfrm>
          <a:prstGeom prst="wedgeRectCallout">
            <a:avLst>
              <a:gd name="adj1" fmla="val 18040"/>
              <a:gd name="adj2" fmla="val 1028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Aumento de conexiones concurrentes</a:t>
            </a:r>
            <a:endParaRPr lang="es-CL" sz="1400" dirty="0"/>
          </a:p>
        </p:txBody>
      </p:sp>
      <p:cxnSp>
        <p:nvCxnSpPr>
          <p:cNvPr id="6" name="5 Conector recto"/>
          <p:cNvCxnSpPr/>
          <p:nvPr/>
        </p:nvCxnSpPr>
        <p:spPr>
          <a:xfrm flipV="1">
            <a:off x="4652877" y="2852936"/>
            <a:ext cx="783219" cy="4320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5372957" y="3437384"/>
            <a:ext cx="78321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Llamada rectangular"/>
          <p:cNvSpPr/>
          <p:nvPr/>
        </p:nvSpPr>
        <p:spPr>
          <a:xfrm>
            <a:off x="5724128" y="1556792"/>
            <a:ext cx="1800200" cy="648072"/>
          </a:xfrm>
          <a:prstGeom prst="wedgeRectCallout">
            <a:avLst>
              <a:gd name="adj1" fmla="val -3729"/>
              <a:gd name="adj2" fmla="val 1742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Se agregan dos nuevos servidores web y  uno remoting.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1826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116632"/>
            <a:ext cx="6953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000" dirty="0" smtClean="0"/>
              <a:t>Los tiempos de respuesta se mantienen entre 0 y 1,5 segundos, a excepción de lo siguiente:</a:t>
            </a:r>
            <a:endParaRPr lang="es-CL" sz="30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937370"/>
              </p:ext>
            </p:extLst>
          </p:nvPr>
        </p:nvGraphicFramePr>
        <p:xfrm>
          <a:off x="683568" y="1700807"/>
          <a:ext cx="792088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224136"/>
                <a:gridCol w="1540768"/>
                <a:gridCol w="3427784"/>
              </a:tblGrid>
              <a:tr h="612656">
                <a:tc>
                  <a:txBody>
                    <a:bodyPr/>
                    <a:lstStyle/>
                    <a:p>
                      <a:r>
                        <a:rPr lang="es-CL" dirty="0" smtClean="0"/>
                        <a:t>Interacción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Tiempo Respuesta Máximo.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Tiempo</a:t>
                      </a:r>
                      <a:r>
                        <a:rPr lang="es-CL" baseline="0" dirty="0" smtClean="0"/>
                        <a:t> Respuesta Mínimo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Acción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Ficha Electrónica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2,4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Se mejoró en</a:t>
                      </a:r>
                      <a:r>
                        <a:rPr lang="es-CL" baseline="0" dirty="0" smtClean="0"/>
                        <a:t> 100% con la programación de la ficha ligth.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0"/>
            <a:ext cx="899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95375" y="476672"/>
            <a:ext cx="6953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000" dirty="0" smtClean="0"/>
              <a:t>Ser precursores de nueva tecnología nos ha traído un costo…. “Tipos de contingencia”</a:t>
            </a:r>
            <a:endParaRPr lang="es-CL" sz="30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355911"/>
              </p:ext>
            </p:extLst>
          </p:nvPr>
        </p:nvGraphicFramePr>
        <p:xfrm>
          <a:off x="755576" y="1772816"/>
          <a:ext cx="7992887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250"/>
                <a:gridCol w="1546134"/>
                <a:gridCol w="2952328"/>
                <a:gridCol w="1584175"/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Incidente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Impacto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Acciones para evitar que el evento ocurra nuevamente.</a:t>
                      </a:r>
                    </a:p>
                    <a:p>
                      <a:r>
                        <a:rPr lang="es-CL" sz="1600" dirty="0" smtClean="0"/>
                        <a:t>(LECCIONES APRENDIDAS)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Cantidad de Certificados de Indisponibilidad</a:t>
                      </a:r>
                      <a:endParaRPr lang="es-C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b="1" u="sng" dirty="0" smtClean="0"/>
                        <a:t>Caída de Plataforma</a:t>
                      </a:r>
                      <a:endParaRPr lang="es-CL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Down-Time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baseline="0" dirty="0" smtClean="0"/>
                        <a:t>Cambio de diseño en infraestructura de DC.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aseline="0" dirty="0" smtClean="0"/>
                        <a:t>20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b="1" u="sng" dirty="0" smtClean="0"/>
                        <a:t>Falla</a:t>
                      </a:r>
                      <a:r>
                        <a:rPr lang="es-CL" sz="1600" b="1" u="sng" baseline="0" dirty="0" smtClean="0"/>
                        <a:t> en acceso</a:t>
                      </a:r>
                      <a:endParaRPr lang="es-CL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Down-Time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baseline="0" dirty="0" smtClean="0"/>
                        <a:t>Eliminación de redundancia de balanceadores.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aseline="0" dirty="0" smtClean="0"/>
                        <a:t>15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b="1" u="sng" dirty="0" smtClean="0"/>
                        <a:t>Problemas enlace Internet</a:t>
                      </a:r>
                      <a:endParaRPr lang="es-CL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Lentitud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baseline="0" dirty="0" smtClean="0"/>
                        <a:t>Fail-Over enlace secundario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aseline="0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b="1" u="sng" baseline="0" dirty="0" smtClean="0"/>
                        <a:t>Error de operación de firewall Synapsis.</a:t>
                      </a:r>
                      <a:endParaRPr lang="es-CL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Lentitud</a:t>
                      </a:r>
                      <a:r>
                        <a:rPr lang="es-CL" sz="1600" baseline="0" dirty="0" smtClean="0"/>
                        <a:t> general del portal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Se reforzó con</a:t>
                      </a:r>
                      <a:r>
                        <a:rPr lang="es-CL" sz="1600" baseline="0" dirty="0" smtClean="0"/>
                        <a:t> Synapsis, que estos trabajos deben ser programados.  El proveedor restructuró el equipo de trabajo.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aseline="0" dirty="0" smtClean="0"/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b="1" u="sng" dirty="0" smtClean="0"/>
                        <a:t>Error de operación (Infraestructura</a:t>
                      </a:r>
                      <a:r>
                        <a:rPr lang="es-CL" sz="1600" b="1" u="sng" baseline="0" dirty="0" smtClean="0"/>
                        <a:t> de storage) </a:t>
                      </a:r>
                      <a:r>
                        <a:rPr lang="es-CL" sz="1600" b="1" u="sng" dirty="0" smtClean="0"/>
                        <a:t>Synapsis.</a:t>
                      </a:r>
                      <a:endParaRPr lang="es-CL" sz="1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Lentitud en adjuntar archivos.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En análisis de causa. Synapsis escalo con proveedor HP.</a:t>
                      </a:r>
                    </a:p>
                    <a:p>
                      <a:endParaRPr lang="es-CL" sz="1600" dirty="0" smtClean="0"/>
                    </a:p>
                    <a:p>
                      <a:r>
                        <a:rPr lang="es-CL" sz="1600" dirty="0" smtClean="0"/>
                        <a:t>Se implementó alerta</a:t>
                      </a:r>
                      <a:r>
                        <a:rPr lang="es-CL" sz="1600" baseline="0" dirty="0" smtClean="0"/>
                        <a:t> en Nagios.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25</a:t>
                      </a:r>
                      <a:endParaRPr lang="es-CL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379" y="27384"/>
            <a:ext cx="900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379" y="27384"/>
            <a:ext cx="900112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095375" y="476672"/>
            <a:ext cx="6953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000" dirty="0" smtClean="0"/>
              <a:t>Gestión de Plataforma Transaccional, certificados de indisponibilidad</a:t>
            </a:r>
            <a:endParaRPr lang="es-CL" sz="3000" dirty="0"/>
          </a:p>
        </p:txBody>
      </p:sp>
      <p:pic>
        <p:nvPicPr>
          <p:cNvPr id="2050" name="Gráfico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786086"/>
            <a:ext cx="69532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1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332656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dirty="0" smtClean="0"/>
              <a:t>Site de 	Respaldo</a:t>
            </a:r>
            <a:endParaRPr lang="es-CL" sz="4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755576" y="155679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Modelo para catástrofes, que permite operar mientras se levanta el site principal.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/>
              <a:t>Implementación en Windows AZURE.</a:t>
            </a:r>
            <a:endParaRPr lang="es-CL" dirty="0"/>
          </a:p>
        </p:txBody>
      </p:sp>
      <p:pic>
        <p:nvPicPr>
          <p:cNvPr id="4" name="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544445" y="2692241"/>
            <a:ext cx="4055110" cy="30410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78541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7939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-23813"/>
            <a:ext cx="8915400" cy="858839"/>
            <a:chOff x="48" y="0"/>
            <a:chExt cx="5616" cy="54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48" y="0"/>
              <a:ext cx="1488" cy="541"/>
              <a:chOff x="240" y="144"/>
              <a:chExt cx="1488" cy="541"/>
            </a:xfrm>
          </p:grpSpPr>
          <p:pic>
            <p:nvPicPr>
              <p:cNvPr id="8" name="Picture 7" descr="Logo-RICG-Españo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44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288" y="528"/>
                <a:ext cx="1392" cy="157"/>
                <a:chOff x="720" y="960"/>
                <a:chExt cx="2064" cy="205"/>
              </a:xfrm>
            </p:grpSpPr>
            <p:pic>
              <p:nvPicPr>
                <p:cNvPr id="11" name="Picture 9" descr="IDRC-CRDI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983"/>
                  <a:ext cx="768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10" descr="OAS_Seal_ESP_Principa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67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11" descr="BID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983"/>
                  <a:ext cx="384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7" name="Imagen_x0020_8" descr="CORREO-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6"/>
              <a:ext cx="1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 Título"/>
          <p:cNvSpPr txBox="1">
            <a:spLocks/>
          </p:cNvSpPr>
          <p:nvPr/>
        </p:nvSpPr>
        <p:spPr>
          <a:xfrm>
            <a:off x="668134" y="88869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b="1" dirty="0" smtClean="0">
                <a:solidFill>
                  <a:srgbClr val="000000"/>
                </a:solidFill>
              </a:rPr>
              <a:t>Agenda</a:t>
            </a:r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80593" y="1999232"/>
            <a:ext cx="7602690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lvl="1" indent="-457200">
              <a:buFont typeface="+mj-lt"/>
              <a:buAutoNum type="arabicPeriod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Manejo de </a:t>
            </a: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incidentes y soporte de usuarios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Organigrama de Equipo Operaciones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Clasificación de Incidentes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Flujo Incidentes y soporte Usuarios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Indicadores de incidentes y mantenciones 2012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Cola de mantenciones evolutivas - Correctivas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Proyección de mantenciones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Comportamiento resolución de incidentes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Promedio escalamiento incidentes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Worflow de Incidentes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1600" b="1" dirty="0" smtClean="0"/>
              <a:t>Gestión de operaciones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Ingeniería de Sistemas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Tipos de Incidentes tratados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Actividades </a:t>
            </a: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realizadas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/>
              <a:t>Sitios administrados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L" sz="1600" b="1" dirty="0" smtClean="0">
                <a:solidFill>
                  <a:schemeClr val="bg1">
                    <a:lumMod val="75000"/>
                  </a:schemeClr>
                </a:solidFill>
              </a:rPr>
              <a:t>Plan </a:t>
            </a:r>
            <a:r>
              <a:rPr lang="es-CL" sz="1600" b="1" dirty="0">
                <a:solidFill>
                  <a:schemeClr val="bg1">
                    <a:lumMod val="75000"/>
                  </a:schemeClr>
                </a:solidFill>
              </a:rPr>
              <a:t>de recuperación de desastre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Metodología de DRP</a:t>
            </a:r>
          </a:p>
          <a:p>
            <a:pPr lvl="1"/>
            <a:endParaRPr lang="es-C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1683389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0"/>
            <a:ext cx="899592" cy="6858000"/>
          </a:xfrm>
          <a:prstGeom prst="rect">
            <a:avLst/>
          </a:prstGeom>
        </p:spPr>
      </p:pic>
      <p:sp>
        <p:nvSpPr>
          <p:cNvPr id="7" name="Rectangle 2"/>
          <p:cNvSpPr>
            <a:spLocks/>
          </p:cNvSpPr>
          <p:nvPr/>
        </p:nvSpPr>
        <p:spPr bwMode="auto">
          <a:xfrm>
            <a:off x="107504" y="116632"/>
            <a:ext cx="6875585" cy="51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92" tIns="71746" rIns="143492" bIns="71746">
            <a:spAutoFit/>
          </a:bodyPr>
          <a:lstStyle/>
          <a:p>
            <a:pPr marL="0" marR="0" lvl="1" indent="0" defTabSz="3492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Gestión de Operaciones </a:t>
            </a:r>
            <a:r>
              <a:rPr kumimoji="0" lang="es-CL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 </a:t>
            </a:r>
            <a:r>
              <a:rPr kumimoji="0" lang="es-CL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charset="0"/>
                <a:sym typeface="Trebuchet MS" pitchFamily="34" charset="0"/>
              </a:rPr>
              <a:t>Sitios administrados</a:t>
            </a:r>
            <a:endParaRPr kumimoji="0" lang="es-CL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125451"/>
              </p:ext>
            </p:extLst>
          </p:nvPr>
        </p:nvGraphicFramePr>
        <p:xfrm>
          <a:off x="838200" y="1397000"/>
          <a:ext cx="7315200" cy="3997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962400"/>
              </a:tblGrid>
              <a:tr h="370781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Sitio</a:t>
                      </a:r>
                      <a:endParaRPr lang="en-US" sz="1600" dirty="0"/>
                    </a:p>
                  </a:txBody>
                  <a:tcPr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Descripción</a:t>
                      </a:r>
                      <a:endParaRPr lang="en-US" sz="16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</a:tr>
              <a:tr h="370781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hlinkClick r:id="rId3"/>
                        </a:rPr>
                        <a:t>http://www.chilecompra.cl</a:t>
                      </a:r>
                      <a:endParaRPr lang="en-US" sz="1600" dirty="0"/>
                    </a:p>
                  </a:txBody>
                  <a:tcPr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/>
                        <a:t>Sitio Corporativo y de noticias.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781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hlinkClick r:id="rId4"/>
                        </a:rPr>
                        <a:t>http://www.mercadopublico.cl</a:t>
                      </a:r>
                      <a:endParaRPr lang="en-US" sz="1600" dirty="0"/>
                    </a:p>
                  </a:txBody>
                  <a:tcPr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/>
                        <a:t>Sitio de transaccional del estado.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781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hlinkClick r:id="rId5"/>
                        </a:rPr>
                        <a:t>http://www.analiza.cl</a:t>
                      </a:r>
                      <a:endParaRPr lang="en-US" sz="1600" dirty="0"/>
                    </a:p>
                  </a:txBody>
                  <a:tcPr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Sitio de inteligencia de negocios</a:t>
                      </a:r>
                      <a:endParaRPr lang="en-US" sz="16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028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hlinkClick r:id="rId6"/>
                        </a:rPr>
                        <a:t>http://cemanager.chilecompra.cl</a:t>
                      </a:r>
                      <a:endParaRPr lang="en-US" sz="1600" dirty="0"/>
                    </a:p>
                  </a:txBody>
                  <a:tcPr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Sitio de Centros Empresariales del estado.</a:t>
                      </a:r>
                      <a:endParaRPr lang="en-US" sz="16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781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hlinkClick r:id="rId6"/>
                        </a:rPr>
                        <a:t>http://formacion.chilecompra.cl</a:t>
                      </a:r>
                      <a:r>
                        <a:rPr lang="es-CL" sz="1600" dirty="0" smtClean="0"/>
                        <a:t> </a:t>
                      </a:r>
                      <a:endParaRPr lang="en-US" sz="1600" dirty="0"/>
                    </a:p>
                  </a:txBody>
                  <a:tcPr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/>
                        <a:t>sitio de cursos de capacitación.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781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hlinkClick r:id="rId7"/>
                        </a:rPr>
                        <a:t>http://capacitacion.chilecompra.cl</a:t>
                      </a:r>
                      <a:endParaRPr lang="en-US" sz="1600" dirty="0"/>
                    </a:p>
                  </a:txBody>
                  <a:tcPr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/>
                        <a:t>sitio de capacitación del porta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781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hlinkClick r:id="rId8"/>
                        </a:rPr>
                        <a:t>http://transparencia.chilecompra.cl</a:t>
                      </a:r>
                      <a:endParaRPr lang="en-US" sz="1600" dirty="0"/>
                    </a:p>
                  </a:txBody>
                  <a:tcPr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/>
                        <a:t>Sitio de solicitud ciudadana.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2829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hlinkClick r:id="rId9"/>
                        </a:rPr>
                        <a:t>http://tribunaldecompras.cl</a:t>
                      </a:r>
                      <a:endParaRPr lang="en-US" sz="1600" dirty="0"/>
                    </a:p>
                  </a:txBody>
                  <a:tcPr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/>
                        <a:t>Sitio de demandas judiciales hacia los organismos públicos, referidos a compras públicas.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95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7939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-23813"/>
            <a:ext cx="8915400" cy="858839"/>
            <a:chOff x="48" y="0"/>
            <a:chExt cx="5616" cy="54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48" y="0"/>
              <a:ext cx="1488" cy="541"/>
              <a:chOff x="240" y="144"/>
              <a:chExt cx="1488" cy="541"/>
            </a:xfrm>
          </p:grpSpPr>
          <p:pic>
            <p:nvPicPr>
              <p:cNvPr id="8" name="Picture 7" descr="Logo-RICG-Españo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44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288" y="528"/>
                <a:ext cx="1392" cy="157"/>
                <a:chOff x="720" y="960"/>
                <a:chExt cx="2064" cy="205"/>
              </a:xfrm>
            </p:grpSpPr>
            <p:pic>
              <p:nvPicPr>
                <p:cNvPr id="11" name="Picture 9" descr="IDRC-CRDI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983"/>
                  <a:ext cx="768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10" descr="OAS_Seal_ESP_Principa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67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11" descr="BID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983"/>
                  <a:ext cx="384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7" name="Imagen_x0020_8" descr="CORREO-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6"/>
              <a:ext cx="1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 Título"/>
          <p:cNvSpPr txBox="1">
            <a:spLocks/>
          </p:cNvSpPr>
          <p:nvPr/>
        </p:nvSpPr>
        <p:spPr>
          <a:xfrm>
            <a:off x="668134" y="88869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b="1" dirty="0" smtClean="0">
                <a:solidFill>
                  <a:srgbClr val="000000"/>
                </a:solidFill>
              </a:rPr>
              <a:t>Agenda</a:t>
            </a:r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80593" y="1999232"/>
            <a:ext cx="7602690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lvl="1" indent="-457200">
              <a:buFont typeface="+mj-lt"/>
              <a:buAutoNum type="arabicPeriod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Manejo de </a:t>
            </a: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incidentes y soporte de usuarios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Organigrama de Equipo Operaciones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Clasificación de Incidentes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Flujo Incidentes y soporte Usuarios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Indicadores de incidentes y mantenciones 2012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Cola de mantenciones evolutivas - Correctivas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Proyección de mantenciones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Comportamiento resolución de incidentes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Promedio escalamiento incidentes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Worflow de Incidentes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Gestión de operaciones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Ingeniería de Sistemas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Tipos de Incidentes tratados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Actividades </a:t>
            </a: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realizadas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Sitios administrados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L" sz="1600" b="1" dirty="0" smtClean="0"/>
              <a:t>Plan </a:t>
            </a:r>
            <a:r>
              <a:rPr lang="es-CL" sz="1600" b="1" dirty="0"/>
              <a:t>de recuperación de desastre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/>
              <a:t>Metodología de DRP</a:t>
            </a:r>
          </a:p>
          <a:p>
            <a:pPr lvl="1"/>
            <a:endParaRPr lang="es-C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8102713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0"/>
            <a:ext cx="899592" cy="6858000"/>
          </a:xfrm>
          <a:prstGeom prst="rect">
            <a:avLst/>
          </a:prstGeom>
        </p:spPr>
      </p:pic>
      <p:grpSp>
        <p:nvGrpSpPr>
          <p:cNvPr id="8" name="7 Grupo"/>
          <p:cNvGrpSpPr/>
          <p:nvPr/>
        </p:nvGrpSpPr>
        <p:grpSpPr>
          <a:xfrm>
            <a:off x="70807" y="980728"/>
            <a:ext cx="8424936" cy="5256584"/>
            <a:chOff x="827584" y="1772816"/>
            <a:chExt cx="6984776" cy="4968552"/>
          </a:xfrm>
        </p:grpSpPr>
        <p:graphicFrame>
          <p:nvGraphicFramePr>
            <p:cNvPr id="10" name="9 Diagrama"/>
            <p:cNvGraphicFramePr/>
            <p:nvPr>
              <p:extLst>
                <p:ext uri="{D42A27DB-BD31-4B8C-83A1-F6EECF244321}">
                  <p14:modId xmlns:p14="http://schemas.microsoft.com/office/powerpoint/2010/main" val="4113090144"/>
                </p:ext>
              </p:extLst>
            </p:nvPr>
          </p:nvGraphicFramePr>
          <p:xfrm>
            <a:off x="827584" y="1772816"/>
            <a:ext cx="6984776" cy="49685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1" name="10 Grupo"/>
            <p:cNvGrpSpPr/>
            <p:nvPr/>
          </p:nvGrpSpPr>
          <p:grpSpPr>
            <a:xfrm>
              <a:off x="3484762" y="3268552"/>
              <a:ext cx="1671570" cy="1302264"/>
              <a:chOff x="1456007" y="1254207"/>
              <a:chExt cx="3457482" cy="2555398"/>
            </a:xfrm>
          </p:grpSpPr>
          <p:pic>
            <p:nvPicPr>
              <p:cNvPr id="12" name="11 Imagen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1423" y="2028533"/>
                <a:ext cx="1792066" cy="1781072"/>
              </a:xfrm>
              <a:prstGeom prst="rect">
                <a:avLst/>
              </a:prstGeom>
            </p:spPr>
          </p:pic>
          <p:pic>
            <p:nvPicPr>
              <p:cNvPr id="13" name="12 Imagen"/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6007" y="1254207"/>
                <a:ext cx="1501751" cy="2555398"/>
              </a:xfrm>
              <a:prstGeom prst="rect">
                <a:avLst/>
              </a:prstGeom>
            </p:spPr>
          </p:pic>
        </p:grpSp>
      </p:grpSp>
      <p:sp>
        <p:nvSpPr>
          <p:cNvPr id="15" name="Rectangle 2"/>
          <p:cNvSpPr>
            <a:spLocks/>
          </p:cNvSpPr>
          <p:nvPr/>
        </p:nvSpPr>
        <p:spPr bwMode="auto">
          <a:xfrm>
            <a:off x="107504" y="116632"/>
            <a:ext cx="6875585" cy="51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92" tIns="71746" rIns="143492" bIns="71746">
            <a:spAutoFit/>
          </a:bodyPr>
          <a:lstStyle/>
          <a:p>
            <a:pPr marL="0" lvl="1" defTabSz="349250">
              <a:defRPr/>
            </a:pPr>
            <a:r>
              <a:rPr lang="es-CL" dirty="0" smtClean="0"/>
              <a:t>Plan </a:t>
            </a:r>
            <a:r>
              <a:rPr lang="es-CL" dirty="0"/>
              <a:t>de recuperación de </a:t>
            </a:r>
            <a:r>
              <a:rPr lang="es-CL" dirty="0" smtClean="0"/>
              <a:t>desastre</a:t>
            </a:r>
            <a:r>
              <a:rPr lang="es-CL" b="1" dirty="0" smtClean="0"/>
              <a:t> </a:t>
            </a:r>
            <a:r>
              <a:rPr lang="es-CL" sz="2400" b="1" dirty="0" smtClean="0"/>
              <a:t>/ </a:t>
            </a:r>
            <a:r>
              <a:rPr lang="es-CL" sz="2200" b="1" dirty="0" smtClean="0">
                <a:latin typeface="+mn-lt"/>
                <a:cs typeface="Arial" charset="0"/>
                <a:sym typeface="Trebuchet MS" pitchFamily="34" charset="0"/>
              </a:rPr>
              <a:t>Metodología de DRP</a:t>
            </a:r>
            <a:endParaRPr lang="es-CL" sz="2200" b="1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6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0"/>
            <a:ext cx="89959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5334546" cy="52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/>
          </p:cNvSpPr>
          <p:nvPr/>
        </p:nvSpPr>
        <p:spPr bwMode="auto">
          <a:xfrm>
            <a:off x="107504" y="116632"/>
            <a:ext cx="8136904" cy="51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92" tIns="71746" rIns="143492" bIns="71746">
            <a:spAutoFit/>
          </a:bodyPr>
          <a:lstStyle/>
          <a:p>
            <a:pPr marL="0" marR="0" lvl="1" indent="0" defTabSz="3492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Manejo de Incidentes </a:t>
            </a:r>
            <a:r>
              <a:rPr kumimoji="0" lang="es-CL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 </a:t>
            </a:r>
            <a:r>
              <a:rPr kumimoji="0" lang="es-CL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charset="0"/>
                <a:sym typeface="Trebuchet MS" pitchFamily="34" charset="0"/>
              </a:rPr>
              <a:t>Organigrama</a:t>
            </a:r>
            <a:r>
              <a:rPr kumimoji="0" lang="es-CL" sz="22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charset="0"/>
                <a:sym typeface="Trebuchet MS" pitchFamily="34" charset="0"/>
              </a:rPr>
              <a:t> de Equipo Operaciones</a:t>
            </a:r>
            <a:endParaRPr kumimoji="0" lang="es-CL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7939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-23813"/>
            <a:ext cx="8915400" cy="858839"/>
            <a:chOff x="48" y="0"/>
            <a:chExt cx="5616" cy="54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48" y="0"/>
              <a:ext cx="1488" cy="541"/>
              <a:chOff x="240" y="144"/>
              <a:chExt cx="1488" cy="541"/>
            </a:xfrm>
          </p:grpSpPr>
          <p:pic>
            <p:nvPicPr>
              <p:cNvPr id="8" name="Picture 7" descr="Logo-RICG-Españo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44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288" y="528"/>
                <a:ext cx="1392" cy="157"/>
                <a:chOff x="720" y="960"/>
                <a:chExt cx="2064" cy="205"/>
              </a:xfrm>
            </p:grpSpPr>
            <p:pic>
              <p:nvPicPr>
                <p:cNvPr id="11" name="Picture 9" descr="IDRC-CRDI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983"/>
                  <a:ext cx="768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10" descr="OAS_Seal_ESP_Principa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67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11" descr="BID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983"/>
                  <a:ext cx="384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7" name="Imagen_x0020_8" descr="CORREO-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6"/>
              <a:ext cx="1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 Título"/>
          <p:cNvSpPr txBox="1">
            <a:spLocks/>
          </p:cNvSpPr>
          <p:nvPr/>
        </p:nvSpPr>
        <p:spPr>
          <a:xfrm>
            <a:off x="668134" y="88869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b="1" dirty="0" smtClean="0">
                <a:solidFill>
                  <a:srgbClr val="000000"/>
                </a:solidFill>
              </a:rPr>
              <a:t>Agenda</a:t>
            </a:r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80593" y="1999232"/>
            <a:ext cx="7602690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lvl="1" indent="-457200">
              <a:buFont typeface="+mj-lt"/>
              <a:buAutoNum type="arabicPeriod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Manejo de </a:t>
            </a: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incidentes y soporte de usuarios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Organigrama de Equipo Operaciones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Clasificación de Incidentes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Flujo Incidentes y soporte Usuarios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Indicadores de incidentes y mantenciones 2012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Cola de mantenciones evolutivas - Correctivas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Proyección de mantenciones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Comportamiento resolución de incidentes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Promedio escalamiento incidentes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Worflow de Incidentes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Gestión de operaciones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Ingeniería de Sistemas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Tipos de Incidentes tratados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Actividades </a:t>
            </a: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realizadas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Sitios administrados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L" sz="1600" b="1" dirty="0" smtClean="0"/>
              <a:t>Plan </a:t>
            </a:r>
            <a:r>
              <a:rPr lang="es-CL" sz="1600" b="1" dirty="0"/>
              <a:t>de recuperación de desastre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Metodología de DRP</a:t>
            </a:r>
          </a:p>
          <a:p>
            <a:pPr lvl="1"/>
            <a:endParaRPr lang="es-C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69489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0"/>
            <a:ext cx="899592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1217"/>
            <a:ext cx="8405813" cy="4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>
            <a:spLocks/>
          </p:cNvSpPr>
          <p:nvPr/>
        </p:nvSpPr>
        <p:spPr bwMode="auto">
          <a:xfrm>
            <a:off x="107504" y="116632"/>
            <a:ext cx="6875585" cy="51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92" tIns="71746" rIns="143492" bIns="71746">
            <a:spAutoFit/>
          </a:bodyPr>
          <a:lstStyle/>
          <a:p>
            <a:pPr marL="0" lvl="1" defTabSz="349250">
              <a:defRPr/>
            </a:pPr>
            <a:r>
              <a:rPr lang="es-CL" dirty="0" smtClean="0"/>
              <a:t>Plan </a:t>
            </a:r>
            <a:r>
              <a:rPr lang="es-CL" dirty="0"/>
              <a:t>de recuperación de </a:t>
            </a:r>
            <a:r>
              <a:rPr lang="es-CL" dirty="0" smtClean="0"/>
              <a:t>desastre</a:t>
            </a:r>
            <a:r>
              <a:rPr lang="es-CL" b="1" dirty="0" smtClean="0"/>
              <a:t> </a:t>
            </a:r>
            <a:r>
              <a:rPr lang="es-CL" sz="2400" b="1" dirty="0" smtClean="0"/>
              <a:t>/ </a:t>
            </a:r>
            <a:r>
              <a:rPr lang="es-CL" sz="2200" b="1" dirty="0" smtClean="0">
                <a:latin typeface="+mn-lt"/>
                <a:cs typeface="Arial" charset="0"/>
                <a:sym typeface="Trebuchet MS" pitchFamily="34" charset="0"/>
              </a:rPr>
              <a:t>Metodología de Riesgo</a:t>
            </a:r>
            <a:endParaRPr lang="es-CL" sz="2200" b="1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5843587" cy="115212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L" sz="5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Gracias.</a:t>
            </a:r>
            <a:endParaRPr lang="es-CL" sz="5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03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7939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-23813"/>
            <a:ext cx="8915400" cy="858839"/>
            <a:chOff x="48" y="0"/>
            <a:chExt cx="5616" cy="54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48" y="0"/>
              <a:ext cx="1488" cy="541"/>
              <a:chOff x="240" y="144"/>
              <a:chExt cx="1488" cy="541"/>
            </a:xfrm>
          </p:grpSpPr>
          <p:pic>
            <p:nvPicPr>
              <p:cNvPr id="8" name="Picture 7" descr="Logo-RICG-Españo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44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288" y="528"/>
                <a:ext cx="1392" cy="157"/>
                <a:chOff x="720" y="960"/>
                <a:chExt cx="2064" cy="205"/>
              </a:xfrm>
            </p:grpSpPr>
            <p:pic>
              <p:nvPicPr>
                <p:cNvPr id="11" name="Picture 9" descr="IDRC-CRDI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983"/>
                  <a:ext cx="768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10" descr="OAS_Seal_ESP_Principa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67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11" descr="BID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983"/>
                  <a:ext cx="384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7" name="Imagen_x0020_8" descr="CORREO-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6"/>
              <a:ext cx="1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 Título"/>
          <p:cNvSpPr txBox="1">
            <a:spLocks/>
          </p:cNvSpPr>
          <p:nvPr/>
        </p:nvSpPr>
        <p:spPr>
          <a:xfrm>
            <a:off x="668134" y="88869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b="1" dirty="0" smtClean="0">
                <a:solidFill>
                  <a:srgbClr val="000000"/>
                </a:solidFill>
              </a:rPr>
              <a:t>Agenda</a:t>
            </a:r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80593" y="1999232"/>
            <a:ext cx="7602690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lvl="1" indent="-457200">
              <a:buFont typeface="+mj-lt"/>
              <a:buAutoNum type="arabicPeriod"/>
            </a:pPr>
            <a:r>
              <a:rPr lang="es-MX" sz="1600" b="1" dirty="0"/>
              <a:t>Manejo de </a:t>
            </a:r>
            <a:r>
              <a:rPr lang="es-MX" sz="1600" b="1" dirty="0" smtClean="0"/>
              <a:t>incidentes y soporte de usuarios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Organigrama de Equipo Operaciones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/>
              <a:t>Clasificación de Incidentes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Flujo Incidentes y soporte Usuarios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Indicadores de incidentes y mantenciones 2012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Cola de mantenciones evolutivas - Correctivas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Proyección de mantenciones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Comportamiento resolución de incidentes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Promedio escalamiento incidentes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Worflow de Incidentes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Gestión de operaciones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Ingeniería de Sistemas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Tipos de Incidentes tratados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Actividades </a:t>
            </a: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realizadas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Sitios administrados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L" sz="1600" b="1" dirty="0" smtClean="0">
                <a:solidFill>
                  <a:schemeClr val="bg1">
                    <a:lumMod val="75000"/>
                  </a:schemeClr>
                </a:solidFill>
              </a:rPr>
              <a:t>Plan </a:t>
            </a:r>
            <a:r>
              <a:rPr lang="es-CL" sz="1600" b="1" dirty="0">
                <a:solidFill>
                  <a:schemeClr val="bg1">
                    <a:lumMod val="75000"/>
                  </a:schemeClr>
                </a:solidFill>
              </a:rPr>
              <a:t>de recuperación de desastre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Metodología de DRP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Metodología de Riesgo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Definiciones básicas de Riesgo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Definiciones avanzadas de Riesgo</a:t>
            </a:r>
          </a:p>
          <a:p>
            <a:pPr marL="1371600" lvl="2" indent="-457200">
              <a:buFont typeface="+mj-lt"/>
              <a:buAutoNum type="alphaLcParenR"/>
            </a:pPr>
            <a:endParaRPr lang="es-MX" sz="2000" b="1" dirty="0" smtClean="0"/>
          </a:p>
          <a:p>
            <a:pPr lvl="1"/>
            <a:endParaRPr lang="es-C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714710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0"/>
            <a:ext cx="899592" cy="6858000"/>
          </a:xfrm>
          <a:prstGeom prst="rect">
            <a:avLst/>
          </a:prstGeom>
        </p:spPr>
      </p:pic>
      <p:sp>
        <p:nvSpPr>
          <p:cNvPr id="8" name="Rectangle 2"/>
          <p:cNvSpPr>
            <a:spLocks/>
          </p:cNvSpPr>
          <p:nvPr/>
        </p:nvSpPr>
        <p:spPr bwMode="auto">
          <a:xfrm>
            <a:off x="107504" y="116632"/>
            <a:ext cx="8136904" cy="51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92" tIns="71746" rIns="143492" bIns="71746">
            <a:spAutoFit/>
          </a:bodyPr>
          <a:lstStyle/>
          <a:p>
            <a:pPr marL="0" marR="0" lvl="1" indent="0" defTabSz="3492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Manejo de Incidentes </a:t>
            </a:r>
            <a:r>
              <a:rPr kumimoji="0" lang="es-CL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 </a:t>
            </a:r>
            <a:r>
              <a:rPr kumimoji="0" lang="es-CL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charset="0"/>
                <a:sym typeface="Trebuchet MS" pitchFamily="34" charset="0"/>
              </a:rPr>
              <a:t>Clasificación de incidentes</a:t>
            </a:r>
            <a:endParaRPr kumimoji="0" lang="es-CL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953344"/>
            <a:ext cx="914241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52752" y="771416"/>
            <a:ext cx="5447440" cy="3293209"/>
          </a:xfrm>
          <a:prstGeom prst="rect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 DE CLASIFICACION DE </a:t>
            </a:r>
            <a:r>
              <a:rPr kumimoji="0" lang="es-CL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INCIDENTES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CL" sz="1300" b="1" kern="0" dirty="0">
              <a:solidFill>
                <a:srgbClr val="FFFFFF"/>
              </a:solidFill>
              <a:latin typeface="Arial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L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</a:t>
            </a:r>
            <a:r>
              <a:rPr kumimoji="0" lang="es-CL" sz="13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MODIFICACIÓN </a:t>
            </a:r>
            <a:r>
              <a:rPr kumimoji="0" lang="es-CL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DATOS CRITIICOS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300" kern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s-CL" sz="1300" kern="0" dirty="0" smtClean="0">
                <a:solidFill>
                  <a:srgbClr val="FFFFFF"/>
                </a:solidFill>
                <a:latin typeface="Arial"/>
              </a:rPr>
              <a:t>   </a:t>
            </a:r>
            <a:r>
              <a:rPr kumimoji="0" lang="es-CL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Razones </a:t>
            </a:r>
            <a:r>
              <a:rPr kumimoji="0" lang="es-CL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Sociales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Nombres </a:t>
            </a:r>
            <a:r>
              <a:rPr kumimoji="0" lang="es-CL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Empresa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Rut</a:t>
            </a:r>
            <a:endParaRPr kumimoji="0" lang="es-CL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Tipos </a:t>
            </a:r>
            <a:r>
              <a:rPr kumimoji="0" lang="es-CL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Empresa [Naturales / Jurídicas]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Giros.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300" b="1" kern="0" dirty="0" smtClean="0">
                <a:solidFill>
                  <a:srgbClr val="FFFFFF"/>
                </a:solidFill>
                <a:latin typeface="Arial"/>
              </a:rPr>
              <a:t>2. </a:t>
            </a:r>
            <a:r>
              <a:rPr kumimoji="0" lang="es-CL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CLAVES </a:t>
            </a:r>
            <a:r>
              <a:rPr kumimoji="0" lang="es-CL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O LOGIN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Desbloqueo  Cuentas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300" b="1" kern="0" dirty="0" smtClean="0">
                <a:solidFill>
                  <a:srgbClr val="FFFFFF"/>
                </a:solidFill>
                <a:latin typeface="Arial"/>
              </a:rPr>
              <a:t>3. </a:t>
            </a:r>
            <a:r>
              <a:rPr kumimoji="0" lang="es-CL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ORDEN </a:t>
            </a:r>
            <a:r>
              <a:rPr kumimoji="0" lang="es-CL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DE COMPRA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Errores </a:t>
            </a:r>
            <a:r>
              <a:rPr kumimoji="0" lang="es-CL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 Flujo de Creación y Recepción del proceso por parte </a:t>
            </a:r>
            <a:endParaRPr kumimoji="0" lang="es-CL" sz="13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300" kern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s-CL" sz="1300" kern="0" dirty="0" smtClean="0">
                <a:solidFill>
                  <a:srgbClr val="FFFFFF"/>
                </a:solidFill>
                <a:latin typeface="Arial"/>
              </a:rPr>
              <a:t>   </a:t>
            </a:r>
            <a:r>
              <a:rPr kumimoji="0" lang="es-CL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 </a:t>
            </a:r>
            <a:r>
              <a:rPr kumimoji="0" lang="es-CL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Proveedor y Comprador. Incluyen Errores por datos y </a:t>
            </a:r>
            <a:r>
              <a:rPr kumimoji="0" lang="es-CL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Aplicativo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300" b="1" kern="0" dirty="0" smtClean="0">
                <a:solidFill>
                  <a:srgbClr val="FFFFFF"/>
                </a:solidFill>
                <a:latin typeface="Arial"/>
              </a:rPr>
              <a:t>4. </a:t>
            </a:r>
            <a:r>
              <a:rPr kumimoji="0" lang="es-CL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LICITACIONES</a:t>
            </a:r>
            <a:endParaRPr kumimoji="0" lang="es-CL" sz="1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Errores </a:t>
            </a:r>
            <a:r>
              <a:rPr kumimoji="0" lang="es-CL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 Flujo de Creación y Recepción del proceso por parte </a:t>
            </a:r>
            <a:r>
              <a:rPr kumimoji="0" lang="es-CL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300" kern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s-CL" sz="1300" kern="0" dirty="0" smtClean="0">
                <a:solidFill>
                  <a:srgbClr val="FFFFFF"/>
                </a:solidFill>
                <a:latin typeface="Arial"/>
              </a:rPr>
              <a:t>   </a:t>
            </a:r>
            <a:r>
              <a:rPr kumimoji="0" lang="es-CL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 Proveedor </a:t>
            </a:r>
            <a:r>
              <a:rPr kumimoji="0" lang="es-CL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 Comprador. Incluyen Errores por Datos y </a:t>
            </a:r>
            <a:r>
              <a:rPr kumimoji="0" lang="es-CL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Aplicativo</a:t>
            </a:r>
            <a:endParaRPr kumimoji="0" lang="es-CL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7543800" y="1808584"/>
            <a:ext cx="1295400" cy="32766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solidFill>
                  <a:srgbClr val="FF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6457950" y="2478080"/>
            <a:ext cx="723900" cy="304800"/>
          </a:xfrm>
          <a:prstGeom prst="rightArrow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0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7939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-23813"/>
            <a:ext cx="8915400" cy="858839"/>
            <a:chOff x="48" y="0"/>
            <a:chExt cx="5616" cy="54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48" y="0"/>
              <a:ext cx="1488" cy="541"/>
              <a:chOff x="240" y="144"/>
              <a:chExt cx="1488" cy="541"/>
            </a:xfrm>
          </p:grpSpPr>
          <p:pic>
            <p:nvPicPr>
              <p:cNvPr id="8" name="Picture 7" descr="Logo-RICG-Españo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44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288" y="528"/>
                <a:ext cx="1392" cy="157"/>
                <a:chOff x="720" y="960"/>
                <a:chExt cx="2064" cy="205"/>
              </a:xfrm>
            </p:grpSpPr>
            <p:pic>
              <p:nvPicPr>
                <p:cNvPr id="11" name="Picture 9" descr="IDRC-CRDI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983"/>
                  <a:ext cx="768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10" descr="OAS_Seal_ESP_Principa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67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11" descr="BID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983"/>
                  <a:ext cx="384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7" name="Imagen_x0020_8" descr="CORREO-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6"/>
              <a:ext cx="1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 Título"/>
          <p:cNvSpPr txBox="1">
            <a:spLocks/>
          </p:cNvSpPr>
          <p:nvPr/>
        </p:nvSpPr>
        <p:spPr>
          <a:xfrm>
            <a:off x="668134" y="88869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b="1" dirty="0" smtClean="0">
                <a:solidFill>
                  <a:srgbClr val="000000"/>
                </a:solidFill>
              </a:rPr>
              <a:t>Agenda</a:t>
            </a:r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80593" y="1999232"/>
            <a:ext cx="7602690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lvl="1" indent="-457200">
              <a:buFont typeface="+mj-lt"/>
              <a:buAutoNum type="arabicPeriod"/>
            </a:pPr>
            <a:r>
              <a:rPr lang="es-MX" sz="1600" b="1" dirty="0"/>
              <a:t>Manejo de </a:t>
            </a:r>
            <a:r>
              <a:rPr lang="es-MX" sz="1600" b="1" dirty="0" smtClean="0"/>
              <a:t>incidentes y soporte de usuarios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Organigrama de Equipo Operaciones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Clasificación de Incidentes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/>
              <a:t>Flujo Incidentes y soporte Usuarios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Indicadores de incidentes y mantenciones 2012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Cola de mantenciones evolutivas - Correctivas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Proyección de mantenciones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Comportamiento resolución de incidentes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Promedio escalamiento incidentes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Worflow de Incidentes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Gestión de operaciones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Ingeniería de Sistemas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Tipos de Incidentes tratados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Actividades </a:t>
            </a: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realizadas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Sitios administrados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L" sz="1600" b="1" dirty="0" smtClean="0">
                <a:solidFill>
                  <a:schemeClr val="bg1">
                    <a:lumMod val="75000"/>
                  </a:schemeClr>
                </a:solidFill>
              </a:rPr>
              <a:t>Plan </a:t>
            </a:r>
            <a:r>
              <a:rPr lang="es-CL" sz="1600" b="1" dirty="0">
                <a:solidFill>
                  <a:schemeClr val="bg1">
                    <a:lumMod val="75000"/>
                  </a:schemeClr>
                </a:solidFill>
              </a:rPr>
              <a:t>de recuperación de desastre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Metodología de DRP</a:t>
            </a:r>
          </a:p>
          <a:p>
            <a:pPr marL="1371600" lvl="2" indent="-457200">
              <a:buFont typeface="+mj-lt"/>
              <a:buAutoNum type="alphaLcParenR"/>
            </a:pPr>
            <a:endParaRPr lang="es-MX" sz="2000" b="1" dirty="0" smtClean="0"/>
          </a:p>
          <a:p>
            <a:pPr lvl="1"/>
            <a:endParaRPr lang="es-C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075579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0"/>
            <a:ext cx="899592" cy="6858000"/>
          </a:xfrm>
          <a:prstGeom prst="rect">
            <a:avLst/>
          </a:prstGeom>
        </p:spPr>
      </p:pic>
      <p:sp>
        <p:nvSpPr>
          <p:cNvPr id="8" name="Rectangle 2"/>
          <p:cNvSpPr>
            <a:spLocks/>
          </p:cNvSpPr>
          <p:nvPr/>
        </p:nvSpPr>
        <p:spPr bwMode="auto">
          <a:xfrm>
            <a:off x="107504" y="116632"/>
            <a:ext cx="8136904" cy="51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92" tIns="71746" rIns="143492" bIns="71746">
            <a:spAutoFit/>
          </a:bodyPr>
          <a:lstStyle/>
          <a:p>
            <a:pPr marL="0" marR="0" lvl="1" indent="0" defTabSz="3492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Manejo de Incidentes </a:t>
            </a:r>
            <a:r>
              <a:rPr kumimoji="0" lang="es-CL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 </a:t>
            </a:r>
            <a:r>
              <a:rPr lang="es-CL" sz="2200" b="1" kern="0" dirty="0" smtClean="0">
                <a:solidFill>
                  <a:sysClr val="windowText" lastClr="000000"/>
                </a:solidFill>
                <a:latin typeface="Arial"/>
                <a:cs typeface="Arial" charset="0"/>
                <a:sym typeface="Trebuchet MS" pitchFamily="34" charset="0"/>
              </a:rPr>
              <a:t>Flujo incidentes y soporte usuarios</a:t>
            </a:r>
            <a:endParaRPr kumimoji="0" lang="es-CL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 charset="0"/>
            </a:endParaRPr>
          </a:p>
        </p:txBody>
      </p:sp>
      <p:pic>
        <p:nvPicPr>
          <p:cNvPr id="11" name="Picture 4" descr="http://www.asae.com.mx/Servicios/SolucionesMicrosoft/SolucionesNegocios/Documents/c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2820988"/>
            <a:ext cx="144621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Flecha curvada hacia abajo"/>
          <p:cNvSpPr/>
          <p:nvPr/>
        </p:nvSpPr>
        <p:spPr>
          <a:xfrm rot="12244986">
            <a:off x="2986088" y="2611438"/>
            <a:ext cx="2152650" cy="584200"/>
          </a:xfrm>
          <a:prstGeom prst="curvedDownArrow">
            <a:avLst>
              <a:gd name="adj1" fmla="val 25000"/>
              <a:gd name="adj2" fmla="val 94800"/>
              <a:gd name="adj3" fmla="val 25000"/>
            </a:avLst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595813" y="6124575"/>
            <a:ext cx="1511300" cy="20002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700" b="1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CIERRE DE INCIDENTE</a:t>
            </a:r>
          </a:p>
        </p:txBody>
      </p:sp>
      <p:sp>
        <p:nvSpPr>
          <p:cNvPr id="14" name="13 CuadroTexto"/>
          <p:cNvSpPr txBox="1"/>
          <p:nvPr/>
        </p:nvSpPr>
        <p:spPr>
          <a:xfrm rot="5400000">
            <a:off x="3275013" y="4341812"/>
            <a:ext cx="1174750" cy="20002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CIERRE DE INCIDENTE</a:t>
            </a:r>
            <a:endParaRPr kumimoji="0" lang="es-CL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678363" y="5951538"/>
            <a:ext cx="982662" cy="23018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MANTENCION</a:t>
            </a:r>
            <a:r>
              <a:rPr kumimoji="0" lang="es-CL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s-CL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7" descr="https://encrypted-tbn1.gstatic.com/images?q=tbn:ANd9GcRiAy2lPrTPO6BefYGC2q_hQDLKkoBgLtKOg8sY-ssT6Lfq8_x8F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3586163"/>
            <a:ext cx="113982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Flecha curvada hacia abajo"/>
          <p:cNvSpPr/>
          <p:nvPr/>
        </p:nvSpPr>
        <p:spPr>
          <a:xfrm rot="10800000">
            <a:off x="3917950" y="2667000"/>
            <a:ext cx="1433513" cy="579438"/>
          </a:xfrm>
          <a:prstGeom prst="curvedDown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8" name="17 Conector angular"/>
          <p:cNvCxnSpPr>
            <a:stCxn id="26" idx="1"/>
          </p:cNvCxnSpPr>
          <p:nvPr/>
        </p:nvCxnSpPr>
        <p:spPr>
          <a:xfrm flipH="1" flipV="1">
            <a:off x="3946525" y="2495550"/>
            <a:ext cx="361950" cy="2152650"/>
          </a:xfrm>
          <a:prstGeom prst="bentConnector4">
            <a:avLst>
              <a:gd name="adj1" fmla="val 100317"/>
              <a:gd name="adj2" fmla="val 55310"/>
            </a:avLst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dash"/>
            <a:tailEnd type="arrow"/>
          </a:ln>
          <a:effectLst/>
        </p:spPr>
      </p:cxnSp>
      <p:sp>
        <p:nvSpPr>
          <p:cNvPr id="19" name="18 CuadroTexto"/>
          <p:cNvSpPr txBox="1"/>
          <p:nvPr/>
        </p:nvSpPr>
        <p:spPr>
          <a:xfrm>
            <a:off x="4730750" y="3503613"/>
            <a:ext cx="982663" cy="36988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 de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Datos</a:t>
            </a:r>
            <a:endParaRPr kumimoji="0" lang="es-CL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861050" y="3656013"/>
            <a:ext cx="982663" cy="230187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.NET</a:t>
            </a:r>
            <a:endParaRPr kumimoji="0" lang="es-CL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20 Flecha curvada hacia abajo"/>
          <p:cNvSpPr/>
          <p:nvPr/>
        </p:nvSpPr>
        <p:spPr>
          <a:xfrm>
            <a:off x="4854575" y="2127250"/>
            <a:ext cx="735013" cy="539750"/>
          </a:xfrm>
          <a:prstGeom prst="curvedDownArrow">
            <a:avLst>
              <a:gd name="adj1" fmla="val 25000"/>
              <a:gd name="adj2" fmla="val 68059"/>
              <a:gd name="adj3" fmla="val 25000"/>
            </a:avLst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21 Flecha curvada hacia abajo"/>
          <p:cNvSpPr/>
          <p:nvPr/>
        </p:nvSpPr>
        <p:spPr>
          <a:xfrm rot="10800000">
            <a:off x="1863725" y="2193925"/>
            <a:ext cx="1219200" cy="576263"/>
          </a:xfrm>
          <a:prstGeom prst="curvedDown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22 Flecha curvada hacia abajo"/>
          <p:cNvSpPr/>
          <p:nvPr/>
        </p:nvSpPr>
        <p:spPr>
          <a:xfrm>
            <a:off x="3527425" y="1711325"/>
            <a:ext cx="735013" cy="539750"/>
          </a:xfrm>
          <a:prstGeom prst="curvedDownArrow">
            <a:avLst>
              <a:gd name="adj1" fmla="val 25000"/>
              <a:gd name="adj2" fmla="val 68059"/>
              <a:gd name="adj3" fmla="val 25000"/>
            </a:avLst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33400" y="1993900"/>
            <a:ext cx="1119188" cy="86201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Proveedores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Compradores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Ciudadano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25 Cerrar llave"/>
          <p:cNvSpPr/>
          <p:nvPr/>
        </p:nvSpPr>
        <p:spPr>
          <a:xfrm rot="10800000">
            <a:off x="4308475" y="4419600"/>
            <a:ext cx="350838" cy="457200"/>
          </a:xfrm>
          <a:prstGeom prst="rightBrac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2362200" y="1885890"/>
            <a:ext cx="1295400" cy="400110"/>
          </a:xfrm>
          <a:prstGeom prst="rect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Nivel 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Mesa de Ayuda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3675106" y="2266890"/>
            <a:ext cx="1295400" cy="400110"/>
          </a:xfrm>
          <a:prstGeom prst="rect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Nivel 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División</a:t>
            </a:r>
            <a:r>
              <a:rPr kumimoji="0" lang="es-CL" sz="10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CL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Clientes</a:t>
            </a:r>
            <a:endParaRPr kumimoji="0" lang="es-CL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4970506" y="2667000"/>
            <a:ext cx="1295400" cy="400110"/>
          </a:xfrm>
          <a:prstGeom prst="rect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Nivel 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Operaciones</a:t>
            </a:r>
          </a:p>
        </p:txBody>
      </p:sp>
      <p:sp>
        <p:nvSpPr>
          <p:cNvPr id="30" name="29 Cerrar llave"/>
          <p:cNvSpPr/>
          <p:nvPr/>
        </p:nvSpPr>
        <p:spPr>
          <a:xfrm rot="5400000">
            <a:off x="808038" y="1944687"/>
            <a:ext cx="350838" cy="1401763"/>
          </a:xfrm>
          <a:prstGeom prst="rightBrac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24 CuadroTexto"/>
          <p:cNvSpPr txBox="1">
            <a:spLocks noChangeArrowheads="1"/>
          </p:cNvSpPr>
          <p:nvPr/>
        </p:nvSpPr>
        <p:spPr bwMode="auto">
          <a:xfrm>
            <a:off x="188913" y="2759075"/>
            <a:ext cx="1844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Vías: 	Teléfono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	Formulario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	Correo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	Transparencia</a:t>
            </a:r>
          </a:p>
        </p:txBody>
      </p:sp>
      <p:sp>
        <p:nvSpPr>
          <p:cNvPr id="32" name="31 Flecha curvada hacia arriba"/>
          <p:cNvSpPr/>
          <p:nvPr/>
        </p:nvSpPr>
        <p:spPr>
          <a:xfrm rot="11735783">
            <a:off x="1855788" y="1290638"/>
            <a:ext cx="2879725" cy="590550"/>
          </a:xfrm>
          <a:prstGeom prst="curvedUp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6265862" y="904875"/>
            <a:ext cx="2878138" cy="1615827"/>
          </a:xfrm>
          <a:prstGeom prst="rect">
            <a:avLst/>
          </a:prstGeom>
          <a:noFill/>
          <a:ln w="6350">
            <a:solidFill>
              <a:srgbClr val="FFFFFF">
                <a:lumMod val="8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SLA</a:t>
            </a:r>
            <a:endParaRPr kumimoji="0" lang="es-CL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SLA Máximo de 6 Hrs p</a:t>
            </a: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ara aquellos casos que se relacionan con la entrega de claves, creación/modificación de usuarios o Unidades de Compra/Proveedora.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SLA 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Máximo de 10 Hrs p</a:t>
            </a: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ara el resto de los incidentes.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SLA Incidencia VIP atención inmediata</a:t>
            </a:r>
            <a:endParaRPr kumimoji="0" lang="es-CL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4" name="33 Rombo"/>
          <p:cNvSpPr/>
          <p:nvPr/>
        </p:nvSpPr>
        <p:spPr>
          <a:xfrm>
            <a:off x="5403872" y="3600437"/>
            <a:ext cx="457200" cy="523220"/>
          </a:xfrm>
          <a:prstGeom prst="diamond">
            <a:avLst/>
          </a:prstGeom>
          <a:gradFill rotWithShape="1">
            <a:gsLst>
              <a:gs pos="0">
                <a:srgbClr val="BBE0E3">
                  <a:shade val="51000"/>
                  <a:satMod val="130000"/>
                </a:srgbClr>
              </a:gs>
              <a:gs pos="80000">
                <a:srgbClr val="BBE0E3">
                  <a:shade val="93000"/>
                  <a:satMod val="130000"/>
                </a:srgbClr>
              </a:gs>
              <a:gs pos="100000">
                <a:srgbClr val="BBE0E3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cxnSp>
        <p:nvCxnSpPr>
          <p:cNvPr id="35" name="34 Conector recto de flecha"/>
          <p:cNvCxnSpPr/>
          <p:nvPr/>
        </p:nvCxnSpPr>
        <p:spPr>
          <a:xfrm>
            <a:off x="5632450" y="3081338"/>
            <a:ext cx="0" cy="533400"/>
          </a:xfrm>
          <a:prstGeom prst="straightConnector1">
            <a:avLst/>
          </a:prstGeom>
          <a:noFill/>
          <a:ln w="12700" cap="flat" cmpd="sng" algn="ctr">
            <a:solidFill>
              <a:srgbClr val="FFFFFF">
                <a:lumMod val="50000"/>
              </a:srgbClr>
            </a:solidFill>
            <a:prstDash val="dash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6" name="35 Conector angular"/>
          <p:cNvCxnSpPr/>
          <p:nvPr/>
        </p:nvCxnSpPr>
        <p:spPr>
          <a:xfrm rot="10800000" flipV="1">
            <a:off x="4970463" y="3862388"/>
            <a:ext cx="433387" cy="550862"/>
          </a:xfrm>
          <a:prstGeom prst="bentConnector2">
            <a:avLst/>
          </a:prstGeom>
          <a:noFill/>
          <a:ln w="12700" cap="flat" cmpd="sng" algn="ctr">
            <a:solidFill>
              <a:srgbClr val="FFFFFF">
                <a:lumMod val="65000"/>
              </a:srgbClr>
            </a:solidFill>
            <a:prstDash val="dash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7" name="36 Conector angular"/>
          <p:cNvCxnSpPr/>
          <p:nvPr/>
        </p:nvCxnSpPr>
        <p:spPr>
          <a:xfrm>
            <a:off x="5861050" y="3862388"/>
            <a:ext cx="492125" cy="550862"/>
          </a:xfrm>
          <a:prstGeom prst="bentConnector2">
            <a:avLst/>
          </a:prstGeom>
          <a:noFill/>
          <a:ln w="12700" cap="flat" cmpd="sng" algn="ctr">
            <a:solidFill>
              <a:srgbClr val="FFFFFF">
                <a:lumMod val="65000"/>
              </a:srgbClr>
            </a:solidFill>
            <a:prstDash val="dash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8" name="54 CuadroTexto"/>
          <p:cNvSpPr txBox="1">
            <a:spLocks noChangeArrowheads="1"/>
          </p:cNvSpPr>
          <p:nvPr/>
        </p:nvSpPr>
        <p:spPr bwMode="auto">
          <a:xfrm>
            <a:off x="4473575" y="4413250"/>
            <a:ext cx="13065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SQL STUDIO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Ambiente Pruebas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SLA</a:t>
            </a:r>
          </a:p>
        </p:txBody>
      </p:sp>
      <p:sp>
        <p:nvSpPr>
          <p:cNvPr id="39" name="62 CuadroTexto"/>
          <p:cNvSpPr txBox="1">
            <a:spLocks noChangeArrowheads="1"/>
          </p:cNvSpPr>
          <p:nvPr/>
        </p:nvSpPr>
        <p:spPr bwMode="auto">
          <a:xfrm>
            <a:off x="5756275" y="4454525"/>
            <a:ext cx="1235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VISUAL STUDIO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TFS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SHAREPOINT</a:t>
            </a:r>
          </a:p>
        </p:txBody>
      </p:sp>
      <p:pic>
        <p:nvPicPr>
          <p:cNvPr id="40" name="Picture 12" descr="https://encrypted-tbn2.gstatic.com/images?q=tbn:ANd9GcQesLg5k6An3506e-tNtFl1Rf2iuTbRGfKg_jikfBSfkKlptSVvb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3668713"/>
            <a:ext cx="12287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8" descr="https://encrypted-tbn0.gstatic.com/images?q=tbn:ANd9GcTqZd5U28gONzNHAh7dggJ1zfC4UfExQ1TVbt0un0NSVM6U1yD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3941763"/>
            <a:ext cx="1485000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41 Conector angular"/>
          <p:cNvCxnSpPr>
            <a:stCxn id="39" idx="2"/>
          </p:cNvCxnSpPr>
          <p:nvPr/>
        </p:nvCxnSpPr>
        <p:spPr>
          <a:xfrm rot="5400000" flipH="1">
            <a:off x="5003800" y="3592513"/>
            <a:ext cx="314325" cy="2425700"/>
          </a:xfrm>
          <a:prstGeom prst="bentConnector4">
            <a:avLst>
              <a:gd name="adj1" fmla="val -381869"/>
              <a:gd name="adj2" fmla="val 100030"/>
            </a:avLst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dash"/>
            <a:tailEnd type="arrow"/>
          </a:ln>
          <a:effectLst/>
        </p:spPr>
      </p:cxnSp>
      <p:sp>
        <p:nvSpPr>
          <p:cNvPr id="43" name="42 CuadroTexto"/>
          <p:cNvSpPr txBox="1"/>
          <p:nvPr/>
        </p:nvSpPr>
        <p:spPr>
          <a:xfrm>
            <a:off x="6224588" y="5392738"/>
            <a:ext cx="404812" cy="24606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333399"/>
            </a:solidFill>
            <a:prstDash val="solid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QA</a:t>
            </a:r>
          </a:p>
        </p:txBody>
      </p:sp>
      <p:sp>
        <p:nvSpPr>
          <p:cNvPr id="44" name="43 CuadroTexto"/>
          <p:cNvSpPr txBox="1"/>
          <p:nvPr/>
        </p:nvSpPr>
        <p:spPr>
          <a:xfrm>
            <a:off x="6677025" y="4949825"/>
            <a:ext cx="2359471" cy="1785104"/>
          </a:xfrm>
          <a:prstGeom prst="rect">
            <a:avLst/>
          </a:prstGeom>
          <a:noFill/>
          <a:ln w="6350">
            <a:solidFill>
              <a:srgbClr val="FFFFFF">
                <a:lumMod val="8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Desarrollo de Mantenciones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Express.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Despliegue en producción inmediata no dependiente.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SCRIPT, SP, ASPX, WEB CONFIG, HTML.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Normal.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Despliegue en producción dependiente de Módulos Transaccionales.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.NET.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155575" y="3949926"/>
            <a:ext cx="3452018" cy="2800767"/>
          </a:xfrm>
          <a:prstGeom prst="rect">
            <a:avLst/>
          </a:prstGeom>
          <a:noFill/>
          <a:ln w="6350">
            <a:solidFill>
              <a:srgbClr val="FFFFFF">
                <a:lumMod val="8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NIVEL 1 (CALL CENTER)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Dotación de 40 personas.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Resolución de incidentes de baja complejidad o usabilidad.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NIVEL 2 (AREA DE CLIENTES)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Dotación de 5 personas.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Resolución de incidentes de media y alta complejidad mayormente asociados a procesos comerciales  (LC, Ofertas, OC)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NIVEL 3 (AREA DE OPERACIONES)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Dotación de 4 Analistas, 1 Supervisor, 4 Ingenieros de Sistemas, 3 Desarrolladores y Jefe de Operaciones.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Resolución de incidentes por Base de Datos.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Desarrollo de soluciones Express y Normales en incidencias transversales por aplicativo.</a:t>
            </a:r>
          </a:p>
        </p:txBody>
      </p:sp>
      <p:pic>
        <p:nvPicPr>
          <p:cNvPr id="46" name="Picture 5" descr="\\DCCPSRVNAS12\MantencionesDesarrollo\iconos\jdj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3405188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 descr="\\DCCPSRVNAS12\MantencionesDesarrollo\iconos\images1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904875"/>
            <a:ext cx="14065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AutoShape 10" descr="data:image/jpeg;base64,/9j/4AAQSkZJRgABAQAAAQABAAD/2wCEAAkGBhESEBAQDxAQDw8QEBAODw8QDxAQDxAQFRAVFRYQEhUXHCYeFxojGRUSHzIgIycpLjEsFR4yNzAqNiYrLSkBCQoKDQwOFA8PFCkYFBgpKSkpKSkpKSwpKSkpKSkpKSkpKSkpKSkpKSkpKSkpKSkpKSkpKSkpKSkpKSkpKSkpKf/AABEIALoBDwMBIgACEQEDEQH/xAAbAAEAAgMBAQAAAAAAAAAAAAAAAwUBAgQGB//EAEUQAAICAAIGBQgHBQYHAAAAAAABAgMEEQUSITFBUQYTIjJhQlJxcoGRobEHFCNTYpLBJZOio7IkMzRDY3NkdIKzwtHw/8QAGAEBAQEBAQAAAAAAAAAAAAAAAAECAwT/xAAcEQEBAQADAQEBAAAAAAAAAAAAEQECEjFBUSH/2gAMAwEAAhEDEQA/APtwAMsgAAAAAAAAAAAAAAAAAAAAAAAAAAAAAAAAAAAAAAAAAAAAAAAAAAAhxOMhWlKySgnKME5PJa0nkln6STJ88vYFjYGuq/O+CGq/O+CBGwNdV+c/cjGo/OfuRCNwaaj85+6I1H5z90Skbg01H5z90RqS89/liCNwR6kvPfuiOrl57/LEhEgIuql57/LEdVL7x/liCJQQ9TL7x/kiOpn96/yQBEwIOpn96/yQMfV7Pvn+7gCOgHM8PZ98/wB3Aw8Pb98/3cBSOoFdiFiILONkJ5eTKvLP2x3HLonpXRddLDOUYYqC1pU6yk3Hzotb/RvRSLsABAAAAAAAAAAAAAFxBicPCxSrsipwktWUWs00yqjZZg9k3K3B+TZtlbh1ynxnD8W9ccy2z7T9JJv3jGoV2KSUotSi0mmmmmnxT4mxSW4GzDN2YVa9L7VmFz3c50ea/wAO5+BZ4DSFd0FOuWss8mt0oyW+MlvTXJhl0AAIAAKAAAAAAAAAAIABsKHLpHSdVEHZdONcFxe9vlFb2/BFLpPpglN0YOH1m9bJNP7Gp/jkt78F8Dn0f0clOavxs3fdvWeyFfhCO6KKuY5sZpDFY3s0qeEwz2Ob2Yixf+C+JXYvoxXRBSo7FsHrwsXeU1t1s97PZW5RWUUkuBS6Vl2WajUX2gNK/WMPVdlk5RynHzZxbjJe9MsDyn0cSf1a5cFi7kvdB/Ns9WZ3+OYACAAAAAAAAAAAuOdvtSJYsgsfbfs+RJGQx0S5lVj9ES13fhpKq/LtJ/3VyXk2r5S3ostYypGmY4tF6Xja5QknVfD+8pn3l+KL8qL5osCu0nomNyTzlXbDbVdB5Tg/B8VzT2HNgtMyhONGLSha9ldsVlVf6PNn+F+wkSLoGMzOYSAGsMyEAMxmCAGZgsWMjM1lI8zpHpe5SdOAgr7U9WVr/wAPU/Frvtcl7xCLrS2mqcPDXumop7Ix3zm/NhFbZM81OzF495PWwmEfkJ5XWr8cl3V4I6tF9F+31+Km78Q135+SvNgt0V4I9BFJLJLJFjUcei9D1URUa4pJckdbYbI5SKrmxEik0rLssuL5FHpeXZZqI6/o3/wlr54u9/0r9D1Z5b6OF/Ym+eJxD/mZfoepMcvWNAAZQAAAAAAAAAAXHJc+2/Z8jKZpiX236EFIuOvxKpGVIjzCZROmQYzAwtg4WxU4ven81yZspmVMJFNHF2YRqN7ldhd0b+9ZSuV3nR/F7+ZeQmmlKLTTSaaeaafFM0eTTTWaexplHPC2YRueHTswzblZhs9sNu2dGe7nq7gR6Iwzk0fpOu+tWVTU4S3NcHxTXBrkdOYSNszGZrmJTS2vYlvfBeIVs5FdpfT1OGipXSyctkK0nKyx8oxW1lNj+lsrZOnR8VbPuyxEk+or56v3j+BJojotGEndiJSvxEu9ZPbL0R81eCA45V4vHv7XPDYT7iL+0sX+rJf0rZ6T0Oj9G10xUa4qKWxZJI6k8ti2Iw2WDZzNdY1cjVyKrZzI5SMNmkpFxHPcyj0q+zIuLWUmlZdl+grK3+jpf2CHjdiX/PkemPN/R4v2fT4zvf8APmekOfL3WQAGUAAAAAAAAAAFcGM7/sRqpGcc+37F+pEpFx0xMpGdYizM5lVLrGcyJSMOfFvJLa2wJnL2ZFNK14tuMG44OLynNPJ4hrfCD4Q5vjtSIpWPFvJZxwcX2pLNSxLXkx4qvx4+jfc1pRSjFJJLJJbElyRRWYrQbhLrcHJUW5JSjlnTYluU4fDNZMhfSeyvZicJdFrY50ZXVvxW1SXtRd65q/ECjs6ax3VYbFWy4J1dVH2ub2e44b9G4zHJrFT+r4drZRTJ5vxslvl6NiPUqEeS9xnMIqtBKNP9lnGMbYLsSSyhdBeXDx5rgXOscGkcDG6OTbjOL1q7I96ufCS/9cSHR+knJum5KOIgs2l3bI7lZDw8OBRaORo5GjkauQVu2YcjTWMawgy5Gk2YciOcipqG5lJpZ9l+0t7mUml32X7S4mvR/R+v2dhvFWv33TZ6Eoegi/Z2F/22/fOTL4565gAMgAAAAAAAAAAK7SHfXqr5nPmdGku8vV/U5NY1jriRSN0yFSMynkm20ktrb2JLxZVSOxLNt5JbW3sSXMp3J4t7M44NPa9qliX4cq/n6N+mbxbz2xwae7aniWn8K/n6N9wkkklsS2JLYijeCSSSSSSySWxJLgbaxEAJdYxrkeYzAk1zDmRtmMwJNc49JYFWpNS1LYPWqtW+MvRxT3NcSdyGsUcmjtJa+tXYtS+vJWQz2NcJw5xZ2tldpLA6+rOt9XfXm67PnCa4xfIzo/SXWKSkurth2banvjLmucXwYR35hsjTDZQciOTMtkbkEQ2so9MS7EvQy4uZRabl2JehmsNex6EL9nYP/Yg/ftLwqOiEctH4Jf8ADU/0ItzjrmAAyAAAAAAAAAAArNKvtR9X9TjzOzS++PofzK6y1RTlJpRSbbbySS4t8DWOmJJWpJuTSSWbb2JJcWVUW8W05Zxwi2xi9jxDXlS/0+S4kUIvFNSmnHCJpwg1k72nsnNcIclx4lwpGlSqXBbDKkRaw1yxUusZ1iHWGsIibWGsQ6wzAm1jGuRNhSAkcjGwjzGsVG7K7SWj3JxtpahiILKLfdsjxrn4P4HbrDXA59HaQVsW8nGcXq2VvvVz4xf6PkdLZV6RwctZX0ZK6KylHdG+C8iXjyfA6MDpCNsNeOe/KUWspQkt8JLg0B0Nkc5GXIimwqG6RRadl9nP1X8i6tZQdIJfZWerL5GsZ19D6LxywOD/AOWo/wC2izODo/HLCYVcsNQv5UTvODAACAAAAAAAAAAAKvT3ZgrHsjDvNvJKPN//AHE8hGbxUlOaawsWnXW8072t1k15nKPHefQL6YzjKE0pRknGUWs0096Z5vHdHrov7DKyHCLkozj4bdj+BrGs1GrTPWnFZRiI97D2rxjHX/pzOd6RS72cPXi4v4o6NVbKwz1hWQ0hF7mmSrE+IhXf1gVhxfWDPXgduuNc41cZ64Dr1xrnJ1pnrQOpzNXI5+tHWgT6w1iHrDHWFipnMq8dh5wm8RQs5/51S3XQXFcprg+O47esMOwiaxhMbC2EZ1vOL9jT4xa4NcjMpFVjKpUzd9KcovbfSvLX3kF56+KO2nFRnGM4NSjJZpooWs890il9jZ6svkX1rPO9JZfYWepL5FxNfVNERyw9C5U1L+XE6yDARyqqXKuC/gROcGAAEAAAAAAAAAAAAAAyMSinvWa5PaZAWuK/QuHn3qKn46iT962nFb0Rwz7qnX6lsvk80XQLdK81b0M+7xFi8JxjNfDI5bOimJXdspn6det/qevBrtq14azROMjvo1vGuyEvg2mc1ltkP7ym2Hi6p5e9LI+hDIvYr5xHSkPOWfxJljFzPd3YOueydcJ+tCMvmcF3RXCS/wAiMXzg5V/0tF74V5ZYlG3X+JdW9CKX3LLq/wDrU1/Ejjt6E2ruYmL9erL4p/oXthXF1wVptb0Yxsdyqs9Wxxfukkcd2BxUO9hrvTGKmv4Wy5ufq11daZ6wqpY/V2TUoP8AHGUPmbRx8Xukn7UWKsnMqsTGWHk7q05Uyed9Ud8XxtrXzXtJ44pczP1gsRusTGcVODUoyWcZLc1zKLpHLOqS4vsr0vZka4qbw7dla1qJNytqW+tva7K1y5r2nZ0bwLx2KrlHtYWiUbrZ+TKSecKlzbaTfJLxQ8R9WqjlGK5JL3I2APMyAAAAAAAAAAAAAAAAAAAAAAAAAAAAAAAAAAqsSgnvSa5Pajiv0Fhp9/D0t8+rin71tO4EKobuhOEl3YTr9S2a+DbRwXfR/H/LxNsfCcYT+WR60Gs5bn0eOp+jiDed+IttjxhCKqUvBvNv3NHqdH6OqorjVRXGquKyjCCyS4t+L8ToA3lu+gADK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846138"/>
            <a:ext cx="2581275" cy="17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92450"/>
            <a:ext cx="3825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13" descr="https://encrypted-tbn2.gstatic.com/images?q=tbn:ANd9GcTTjJDgLHy-HGzvSM-eTyDv0obePeh4t46m7DxMzxn2IdTlY7k3V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3048000"/>
            <a:ext cx="30321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5" descr="https://encrypted-tbn0.gstatic.com/images?q=tbn:ANd9GcSS0C2SMR2jJkOs-NxoMdL3hexLVUVzrEGme5QJeAP81xykWFk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3048000"/>
            <a:ext cx="2873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AutoShape 19" descr="data:image/jpeg;base64,/9j/4AAQSkZJRgABAQAAAQABAAD/2wCEAAkGBhQQEBUUEhQQFBUWEBAUFBUUEBQUFRQUFBAVFhQQFRgXGyYeFxojGRQVHy8gIycpLCwsFx4xNTAqNSYrLCkBCQoKDQwMDQ0NDykYFBgpKSkpKSkpKSkpKTYpKSkpKSkpKSkpKSkpKSkpKSkpKSkpKSkpKSkpKSkpKSkpKSkpKf/AABEIALoBDwMBIgACEQEDEQH/xAAcAAABBQEBAQAAAAAAAAAAAAAAAgMFBgcEAQj/xABDEAACAQMCAgUKAggFBAMBAAABAgADBBESIQUxBhNBUWEHFSIyU3GBkZPRocEUI0JSYnKx8DOCkrLhJEOi8XODwxb/xAAWAQEBAQAAAAAAAAAAAAAAAAAAAQL/xAAWEQEBAQAAAAAAAAAAAAAAAAAAEQH/2gAMAwEAAhEDEQA/ANwhCEAhCEAhCEAhCEAhCEAhGq9ytNSzsqqOZZgoHvJ2kTU6bWS87q3+FQEfMbGBNwnHw3jFG5XVQq06qg4JRw2D3HHL4zsgEIQgEIQgEIQgEIQgEIQgEIQgEIQgEIQgEIQgEIQgEIQgEIQgEIQgEIQgEr3TDpelhTHJ6r56un+Bdu5R+J27yJXiXFEoIzudlVmPgAMkmZBZ1mvrmrd1/VUjSvZ/BSHgo3PifGBK2nDv0oi54pXODvTojOSDywq50L4AZPPxNwtqdpUpGmtqOqI3DUUAb+I6jqJ8TvIHhFgardbU332BlmpDECj8T8n1W2ri44XUKH2buAR/CGY4dD+63zPZoHRzidWtSH6RSNGsuzrkFGPtKbAnKnuzkcvEoDRQeBLwnBRuyPETtp1AwyICoQhAIQnPc3yUwSxAABJPcAMkmB0ZhmZpT6SXnEbgi3d6FEagpUKCBjCuxZW1HO+nYY2zneW/o3RuaKFLqulwc+hUFPq3weauBscHkR8YE5CeBsz2AQhCAQhCAQhCAQhCAQhCAQhCAQhCAQhCATkv73QMD1j+HjH7isEUk9g+Z7BIB6hY5PMmBVfKRxMpa6MnNWoFPeVX02+ZCj4zi4fZaEo0BzCh6n8zbn8h8JVulfSn9LuB6I6uk7BBvlhqGWb36eQ5Zlp6M8R6+q1TtPZ3eEC5W1MKABOgNGEMWGgOhorXGdUNUB8PHqNwVOROLXFCpAn6dQMMiKkZw+5wcdh/rHeJ3OldI5nn7oDd1f52Xl39/wDxKl06vytqUXnUdKY9zHJ/BcfGTbPM56ddIit1TTSCtIpVJJ9YkcvcB+OZFXjo3YijSCj4+PjJ5akhOF3OpFI7VU789xykktSB3pVxOunU1CRS1I6lcjOO6B3V7hUBLEDAyfd3yn8G6TXl3WD00txa9aQdZdapp8gyEZBbtwQB2eMf6V3mi0rHO/VsPi3o/nOrgNsKVFEHYoHxxv8AjAsSODOPivG6NogevUWmpOATnc4JwABnkDPBUkRxXhZq3VGqxBSmtT0T2VGK6W92B8xAsH6WnV9ZqUJpDayQF0kZDZ7sRVvcpUUMjK6sMqykMpHeCOcj7q1StTNOoodGG6nkf7wIul+rAC7Ach2Y7ookYRFKpqGRFyoIQhAIQhAIQhAIQhAiuMV9wvxP5SNZsR67fNRj/ER8tvylc6VcdNsirSXXWqsVpJ2bes7eA/vtgZ/0u6MG2rA0ypSq9TQCSCmBrKttuB2Ec5YegfDerUMTnIz8znMjLro/e1xl6ys+5xnYHHIbaR8BPej/ABypRqGhWXRVTO2AodVGWGBsHC+ltsy5IxjcNKRovVOOzuA6gjtE6cwFlp5qjZaJLwHdcNcYLxHW+MDupVY/fV9bZ8B/Tf8AHMjEreM6TUBHMfORTF7dCmjMxAVVLEnkABkk/CUK9s7i/dKtO3BVTqQO6q7rg42PLnkA9ss/SxNVrUGdgFZsdqLUVnH+kGMVrioj5p4x2d2PtAX0b4uKqYwVKkqysMMjLzVh3yxpVme9Hrln4hcseRNPVjkX0nJ9/fLulSESC1YtasjuugLmFV3yhVRVRaSsxqBg+hVZyR6uWC8huSD4Sf6LXSm3QK+vSgXJO+VGDnuMh7esadeuQR1nX6znmaZRerx/CACPeD2xvoxdNUurqpkaWqIPR9UuEw7D/wAQfEGBdxUg1XacRrxitd9nwgSiVtp49eRy3GFHunBccT9IKMkk4AAySTyA7zILTwetq1+DD54/9SQkTaOlnQ1XFSnTydTs7qqgkerk7bAY+EY6T9LqdilJmV6hrVkpUlTTuzciSSML478xNInYQhAIQhAIQhAIQhArL8z7z/WVLiO97Wc/9qhQpp4dZqd2HvwB8Jb7hcOw/ib+sq/G6ei5BPq16S0wezraRYhfeyOcfyGA5q0UdXbzlB6Y8TzUo112dGXJ5Z0OCM/AuPc0vL1P1ekzO+mLqGVF3Pbjx2A/rA0LohcaqRHMK7KD4AnH4SwEyvdDbHqbVFPPSM/GTxaB6WiGeeM056j74ges2TEMREM+Jz1K0DrVhJRbf9WrY2Or8DK9Trb85deH0A9uqHY6QwPid/zkEDXpD4HIIlau+jtVQVo13RMYVSgcoOxVYkEAdgOZbbilpJVhgjs/OcjDBxCqx0XshRQrjDqxFXJydZGdWe0Ebg90sXWzg4nbEMKtMZdRhl5dbT56P5hzU9+R2xCXyuoZTkHl2e8EdhByCPCB21LjEVw5tb+A3P5CRiFqjBUGSf7ye4SRvKv6OFRF5ZLOebscdnYo7P8AmB08S4RSr46xFbHIkbjPMZ548JwcOoi1bqRspyaR7xzNM/xL+I9xnTb8T1sFAJZs4Ubk4GTgduBvK10y6QtSbqQnpYVyWyChydJG4IYEZz4/MLTVvZy61cNr9XGBvg/zDuIxse/3TNK3GK1Zh1lSoV1LkJ6O2RnSF5nE0+teqqLWRFCH0grIFOg8gQeRxiTRx0b56jilldROA7MERh+8Sdg2Oa8+eMjlYbuztrGktarWNOpggVl9JmLD1Up4YMvLbB98hq/SK1P6wscAaXp9TrVwceiVO3PH4Sl9JePC9rUwqmnRpItKmioPQQY1MEUgZwB6II2UCCOzphxYcXvbGkoqaNSr+sUKXFSqFqVMAnAKofkZbelqfpHG+HUP2aXWXLeGMlc/GkB/mlO4DxWkOKiu6v1VJCtNUokkBKIo0hoySuxJO53lt6KcRS84xdXIOESlTo09fotkhdQwe4q+e7UO+KNEEJ4DPczSCEIQCEIQCEIQIPi1LTUz+8M/EbH+/GRPE+HJcUjTqDKnHI4KkHIdT2MDyMs/ErXWm3Mbj8xIDMCjXvRu9X0Ur0nXsaorCpjxwCCfGVihwJ6N6P0nD59JGGcHvO/MgzXXGZD8f4ILilgei6nVTb91x+Rxg/8AEB+zICjHdHy0r/A+JFlIYaXQ6aqHmrDt9x+/dJcVswHWecz1N/hFPUnG9T0vhAXUqTjq1p7VqTlc5gSHC6XW1VXvO/uG5Pymg2h9IY/sSA6LdHmROsbALgYzzCdm3eefykhe18Aoh/mI7fAeEg5uk/FaQwoOagPMcgO1SfylfPENx8YcUtZFshyB79/CFTtta1K4zTRiM4zsBn3k7yO//nesqkUrm0Ss2SaPXB+tIH7QX1GwPWGT3gy7pZ0rqyNIDTTeiaZAOCuRg/HO/jPnnq69teGl6atQuArMuwXQ4/WA8ht6Qga2OKNbJhbC5zybRUoVSx7TqD6mHuUbdgnTxVddJHKlchSytjUupQdLY2yDtKxxTp2jELQR3OpQGJ0DOdsDmf75SzpxilWp6XYKSMHwPf8AOBm3TNHpaLqkxDUXXJB9X0tVOoO70tj71jXSa9Ne7qOdz6K+GVQBseGrVLncNZ0iS13jIww6kuD3g4yMY2wZnztqJY9pJ+ZJgd/Rq1D3K6kq1FVXZlpKzOcKQMaQSPSI3lvqdIurGEs7g4G3XVaq4946s4/GVXo30qp8Pqs7AszIFVRjddYL7nkdhjvxiWyn5aKXbb1v8tZD8cY2+cgjL7pxWNJ0aglNnyAVr1KmARzxUQb+7bfskPwTjBtNT9Ra1gyAfrqi5UAkkKhOSTt2Z2E6uI9IBxjidOmWNGkAF9Ns6FA1VMkbaycj/SOybLamkFCoU0qoVQMYAAwAPgIGe+THgqMlSpdUMtUZerFSijAIBnVgj0SSx27gJpdrw6lTGKdKkg54Wmqj5ARdMDwj0AAhCGJpBCEIBCEIBCEIBIXi3DyMug25sO7+L3d8l6tYKMsQAO0nErfFulmMrRH+Zh/QfeBzdZEM0jBekb8wefge2OLfA9sCN49YMri5oDNRRiontqfaP5h2e7wE9tL1aqCpTOVPzB7VPcRJBriV3iHDmp1DWtSqs29Sk21Or4/wt4wJR7mcdW5wc+HynBQ46lQ6WBpVBzpvsfgeTCdFtYVq76KSM2e3ko95O0BNW8EatekFGlUzUDVCOSDAUn+Nj2DuAPwlmsOB0bLFS9ZNXNVZwqjGNwpGXxt4TO/KOtNLrr7Zw1C41OpXkKinFan4EHBx/GIF74d5RGrVQnVqAwYAhySCFJ1HIwR8BJBLvfEzTyc3Gq6YnfTQc48Syj+kv9fiBUhgnI/h2jlIrpvqoZD3jf345/nK1xLjlOn3nZgMd+Mfh8vdLBxbj6Urc1FAJZcINvWOw+ROT7jMtOSd/n/f97wLFU6e3ITq6TdUvevrn4/s/AyvVqrOcuzMc5yxJOe+DLjtiScSot/k86PLcVXq1dkp+ivpY1VGH5Lv/mE0Rujlq4waNFh4oD8ydzMou6lA21E21zSSogJZaleotKsxXUyuFYNTYdh5EDt7OLhflGvKLD0KRUE4xUYkL+4Cc5HaM5+PbFaH0r6K21vaVq1NalNgnoinXqImtmCjKBtPM8pmQEmeN+Uare0DRqJRUaqbMU1ZOk7Agkgb4PwEra3wyFG7HkAM+6EaT0Q6FivaCqa1emXepgJ1RUqraQSHptvkHt7pJV/JmHBH6TUwRg5tbUn4MEBB8QZZOC0qdGhTpI4YIgXVt6WObYHecn4yRWoIVUOD+TChbD0WdjzLMBknvMs1rwVU5TuVo6pgJp2+I+BPAZ7CCJYxUbeA5mGYQlBmGYQgGYxd3Yprk/Ad5i61wqDLMqjvZgB8zIK/uusbIOVGy9xHePfAj+J3jVDlj7h2D3SAr1N5OXK7SqXtxirpgdlKtj3Ri9rARIfacdy2TAkrZgqqXydR5aj8tjLpadGLaqgcB8EcutbY9omZcTuyHpDsCE/Etj+izQehvF8jQTzxj3wJC56C2VVdNS3R+4sXLDxVs6l+BEg6nk4tUqKpa8anpYim15VKqNzpXcEDbvl6jNW0DNqOcgEc+/P3gUen5L7KqMijoGTuK9bUc88kuc/GQ3lX6HUbbg6/o6BRRrq+CxZm6zCPuxJP7O3cvhNIbhdMcyw/zf8AEhelnRulf0RRZqiqGpklcZIQMNIzyzq5/hAxPyWt/wBTVHb+jkjsPrDsmlPwqq9POypyyfW3PdLFwro3b2qaKFNaa4xsNztjJbmx8TkxXFrhLW1qO26oh2z6zH1V+LECRWU9MCtOqtFHLBVBYnlrYZIx4Aj5mQKt7vkIXNwXcsxySSSe8kkk/MxAaVDokhw3gNS5VitvUuKY9FwlRae5GQNTc/cB2yOQEnABJJAAHMk8gJuPRjgYtLVKW2rGqoe+o27fL1R4LAyFug6Kcnh3EV/ldKv/AOIjdXgNEesnFKffm1Q/0xN4CCehZFfPL8Beq/VWoqspwS70mp6P5hv388kmXvot0DW2wxBap2uRv447v6zTCk86oQIq2tNM7qax/RPQsDxDHkeIAi1EB1XjoaMKI4IDuY05nuqNsYHRCEJUVvpL06o2LaCGqVdIOhcAAHlqY8s9258JReKeU25q5CFKK/wDLf6m/ICK8sXDDSrU7hfVqL1beFROXzQ/+EzKpxGQXC0vWubimrs9QvUQEuxY4zvz8MzTlMyHyet1l/T/AIUqv8kKj8XE1vVgyhNcSk9I6Wmqr+JHz/8AUvFYSt8ftNVNu/GR7xvAiqVfIjVR95H0rjEdp1C7BRuSwUDvJOAPmRAnrvoi9e0S5pZZhqDJ2lFY4Ze8g6siM9H73SRvL756oWNBKRbW6IqlKfpNqA3z2LvnmRM06ScZJrGrTtzSDH0gHB1H97GNmPcP+ZBpVl0n2ww1eOd52Hj4PIY9+DMh4Rx+5FdP+muTTYEFuocgHszty57+6c/lB6V17KpTKKpWoCwD61ddONSldu/Zh/7DYmvAdyfn2faKSqDyOZmnR3pkLy26xSFrUwTpLDLADLUSe3I3B78eMmV6VUhRW4VwKR06yMfqmbZauO1SSAR7vHAXXMzfyr8exot1PLFSp/MRhF+C5b/MsRT8rLaiDRpuMkAq7DUM8xkHb5TPePcWavXeox3Z2J7sk8h4AYA90obFSOK8juvnTZZqOqLuzuqKMgZZjgDJ25mBfPJnwTr7rrWHoUMN4Gof8MfDdvgO+a7IPojwL9CtUpHGvd6pG4NRsZAPaAAFHuk1rkUsT2N64a4Ds8zG9U91QHIRvM9BgORYMaBigYDymKBjQMXmAomIYz0mIJgdeYZhCVFd6f8AA/0zh9amBlwvWU+/XTywA8SMr/mny9WrT7CM+UOnnC/0XiNxSHJaz6f5WOpfwIgWTyPHVe1D+7bH/wAqqD8prbmZB5GHxeVh3239KqzXakA67viWCnniR1+7Y9FST3yAueKXKf8AZZvEEfnAso4Lb5/wqP8AoEfp2VFNwlJcciFUEe44lHuBWuVHV3ttTYjddYJU9qk55j3SIuOiXFOaVxU8VqAj8VgaiLikv7g9wA/pFJxWlnAcZPKYtf8ACOLAYPX4/g0H/acyrXPCblXzUFcMN9TrUyCPHGRA+iLrjS06gp1ho1/4b+sj+Ck/tD907/CcPGLelXTqbmnSKsT1ZOeqc4/Zb1qT+7f+YTIj00u3tWtqjU6itganP6xdLZBGe3bZjvEPx27qUepar6GpTtucqQV37Tnu3gecV6PJQuKlOmayKGxpc4bGM6WI2cbnBHMb9s8pWeBpy2kb6NR0/EZwO/f5R41WbLVXLNgZZjvgbDfko/GCZb1fRX94jc/yg/7j8pA69Tq0Ldw27iTy8T7z8JCVK8f4vcBSEB2Xc5JJLHnknmZG0aLVWwoJ/LxJ7JQvryeX9/eWXo1wtxUSofR0srqO3UrBgT3DIG0VwXo8FwTu3f3eAHZLhw/h+OyBa7Dj9Rh6W8mKPEsyuWlviStCnIqYS5zHVqzgpiPoYHYHig05lMcBgP6p6GjIMVqgO6ooNGdU9DQOgNFhpzhooNAeLRJaJ1TwtAkYQjFa8VeZye4SoeM+demvRi5veLV1o03c9e4NQ5FNBq9HW52ACkDG5wNgZu1fiLHl6I/H5zkMCl9DfJvS4d+sLvVrsulm9SmFJBKonM7gekxztyG8tnUx/E9xIrlNvGK/DwwkjphphFCvPJfSckq9VcknGVYb78iM/jI6p5MKqb0rjB8UKn5q007TPCkoy49GuJ0vUrFh/wDOx/CoPziGuuK0/WpFx40qb/iuDNU0RJpCBk1XpVVXa4s6RHbqouv+8MI0OP2D/wCJYoD/AAFc/ADTNba2B7BOO44BRqetTpt70BgZoKfCX/YuKRznmxGe/fWJCdI6dvb4e3qGqpH7RAZX32I0g4wBvialcdALRv8AtKP5cr/tMj6vkxtSRkVCAc6TUJXPiO2BjFjwl7htRyATnV2n3feXPhPRzSAAv995mg0eilNPVUD4TrThAECsWfBiOyTVtw/ElEsMR5baBzUbadSU46tGOCnIpKrHFgFigIHoigYkCKAgKzPcxM9gKzFZiIAwHA0UGjeZ7mA7qhqjYMMwPa16zduB3CMTO7rjVcYxXrj/AO5+8+MY8+3Ht7j6z/eEaXPZmfn249vcfWf7w8+3Ht7j6z/eUaZCZn59uPb3H1n+8PPtx7e4+s/3gaZCZn59uPb3H1n+8PPtx7e4+s/3gaZCZn59uPb3H1n+8PPtx7e4+s/3kGmQmZ+fbj29x9Z/vDz7ce3uPrP94GmYhMz8+3Ht7j6z/eHn249vcfWf7wNLMQRM28+3Ht7j6z/eeefbj29x9Z/vA0nRPNEzbz7ce3uPrP8AeHn249vcfWf7wNJ0z3TM18+3Ht7j6z/eHn249vcfWf7yjS8QxM08+3Ht7j6z/ee+fbj29x9Z/vINLhM08+3Ht7j6z/eHn249vcfWf7wNMhmZn59uPb3H1n+8PPtx7e4+s/3gabmGZmXn249vcfWf7z3z7ce3uPrP94GmgwzMy8+3Ht7j6z/eHn249vcfWf7wNNzPQ0zHz7ce3uPrP94efbj29x9Z/vA0/VDXMw8+3Ht7j6z/AHnvn249vcfWf7wP/9k="/>
          <p:cNvSpPr>
            <a:spLocks noChangeAspect="1" noChangeArrowheads="1"/>
          </p:cNvSpPr>
          <p:nvPr/>
        </p:nvSpPr>
        <p:spPr bwMode="auto">
          <a:xfrm>
            <a:off x="307975" y="-693738"/>
            <a:ext cx="2581275" cy="17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912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7939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-23813"/>
            <a:ext cx="8915400" cy="858839"/>
            <a:chOff x="48" y="0"/>
            <a:chExt cx="5616" cy="54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48" y="0"/>
              <a:ext cx="1488" cy="541"/>
              <a:chOff x="240" y="144"/>
              <a:chExt cx="1488" cy="541"/>
            </a:xfrm>
          </p:grpSpPr>
          <p:pic>
            <p:nvPicPr>
              <p:cNvPr id="8" name="Picture 7" descr="Logo-RICG-Españo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44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288" y="528"/>
                <a:ext cx="1392" cy="157"/>
                <a:chOff x="720" y="960"/>
                <a:chExt cx="2064" cy="205"/>
              </a:xfrm>
            </p:grpSpPr>
            <p:pic>
              <p:nvPicPr>
                <p:cNvPr id="11" name="Picture 9" descr="IDRC-CRDI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983"/>
                  <a:ext cx="768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10" descr="OAS_Seal_ESP_Principa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67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11" descr="BID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983"/>
                  <a:ext cx="384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7" name="Imagen_x0020_8" descr="CORREO-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6"/>
              <a:ext cx="1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 Título"/>
          <p:cNvSpPr txBox="1">
            <a:spLocks/>
          </p:cNvSpPr>
          <p:nvPr/>
        </p:nvSpPr>
        <p:spPr>
          <a:xfrm>
            <a:off x="668134" y="88869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b="1" dirty="0" smtClean="0">
                <a:solidFill>
                  <a:srgbClr val="000000"/>
                </a:solidFill>
              </a:rPr>
              <a:t>Agenda</a:t>
            </a:r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80593" y="1999232"/>
            <a:ext cx="7602690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lvl="1" indent="-457200">
              <a:buFont typeface="+mj-lt"/>
              <a:buAutoNum type="arabicPeriod"/>
            </a:pPr>
            <a:r>
              <a:rPr lang="es-MX" sz="1600" b="1" dirty="0"/>
              <a:t>Manejo de </a:t>
            </a:r>
            <a:r>
              <a:rPr lang="es-MX" sz="1600" b="1" dirty="0" smtClean="0"/>
              <a:t>incidentes y soporte de usuarios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Organigrama de Equipo Operaciones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Clasificación de Incidentes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Flujo Incidentes y soporte Usuarios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/>
              <a:t>Indicadores de incidentes y mantenciones 2012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Cola de mantenciones evolutivas - Correctivas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Proyección de mantenciones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Comportamiento resolución de incidentes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Promedio escalamiento incidentes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Worflow de Incidentes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Gestión de operaciones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Ingeniería de Sistemas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Tipos de Incidentes tratados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Actividades </a:t>
            </a: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realizadas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</a:rPr>
              <a:t>Sitios administrados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L" sz="1600" b="1" dirty="0" smtClean="0">
                <a:solidFill>
                  <a:schemeClr val="bg1">
                    <a:lumMod val="75000"/>
                  </a:schemeClr>
                </a:solidFill>
              </a:rPr>
              <a:t>Plan </a:t>
            </a:r>
            <a:r>
              <a:rPr lang="es-CL" sz="1600" b="1" dirty="0">
                <a:solidFill>
                  <a:schemeClr val="bg1">
                    <a:lumMod val="75000"/>
                  </a:schemeClr>
                </a:solidFill>
              </a:rPr>
              <a:t>de recuperación de desastre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MX" sz="1600" b="1" dirty="0">
                <a:solidFill>
                  <a:schemeClr val="bg1">
                    <a:lumMod val="75000"/>
                  </a:schemeClr>
                </a:solidFill>
              </a:rPr>
              <a:t>Metodología de DRP</a:t>
            </a:r>
          </a:p>
          <a:p>
            <a:pPr lvl="1"/>
            <a:endParaRPr lang="es-C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075579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2717</Words>
  <Application>Microsoft Office PowerPoint</Application>
  <PresentationFormat>Presentación en pantalla (4:3)</PresentationFormat>
  <Paragraphs>636</Paragraphs>
  <Slides>42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42</vt:i4>
      </vt:variant>
    </vt:vector>
  </HeadingPairs>
  <TitlesOfParts>
    <vt:vector size="47" baseType="lpstr">
      <vt:lpstr>1_Tema de Office</vt:lpstr>
      <vt:lpstr>Tema de Office</vt:lpstr>
      <vt:lpstr>Default Design</vt:lpstr>
      <vt:lpstr>Gráfico de Microsoft Excel</vt:lpstr>
      <vt:lpstr>Hoja de cálculo de Microsoft Excel 97-2003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Rodrigo Robles</dc:creator>
  <cp:lastModifiedBy>Marco Vera</cp:lastModifiedBy>
  <cp:revision>72</cp:revision>
  <dcterms:created xsi:type="dcterms:W3CDTF">2012-11-16T21:45:01Z</dcterms:created>
  <dcterms:modified xsi:type="dcterms:W3CDTF">2012-11-19T06:46:38Z</dcterms:modified>
</cp:coreProperties>
</file>